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Bukhari Script" charset="1" panose="00000500000000000000"/>
      <p:regular r:id="rId12"/>
    </p:embeddedFont>
    <p:embeddedFont>
      <p:font typeface="Open Sans Light" charset="1" panose="020B0306030504020204"/>
      <p:regular r:id="rId13"/>
    </p:embeddedFont>
    <p:embeddedFont>
      <p:font typeface="Open Sans Light Bold" charset="1" panose="020B08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Light Bold Italics" charset="1" panose="020B0806030504020204"/>
      <p:regular r:id="rId16"/>
    </p:embeddedFont>
    <p:embeddedFont>
      <p:font typeface="Open Sans Extra Bold" charset="1" panose="020B0906030804020204"/>
      <p:regular r:id="rId17"/>
    </p:embeddedFont>
    <p:embeddedFont>
      <p:font typeface="Open Sans Extra Bold Italics" charset="1" panose="020B0906030804020204"/>
      <p:regular r:id="rId18"/>
    </p:embeddedFont>
    <p:embeddedFont>
      <p:font typeface="Inter" charset="1" panose="020B0502030000000004"/>
      <p:regular r:id="rId19"/>
    </p:embeddedFont>
    <p:embeddedFont>
      <p:font typeface="Inter Bold" charset="1" panose="020B0802030000000004"/>
      <p:regular r:id="rId20"/>
    </p:embeddedFont>
    <p:embeddedFont>
      <p:font typeface="Inter Italics" charset="1" panose="020B0502030000000004"/>
      <p:regular r:id="rId21"/>
    </p:embeddedFont>
    <p:embeddedFont>
      <p:font typeface="Inter Bold Italics" charset="1" panose="020B0802030000000004"/>
      <p:regular r:id="rId22"/>
    </p:embeddedFont>
    <p:embeddedFont>
      <p:font typeface="Lato Bold" charset="1" panose="020F0502020204030203"/>
      <p:regular r:id="rId23"/>
    </p:embeddedFont>
    <p:embeddedFont>
      <p:font typeface="Lato Bold Bold" charset="1" panose="020F0502020204030203"/>
      <p:regular r:id="rId24"/>
    </p:embeddedFont>
    <p:embeddedFont>
      <p:font typeface="Lato Bold Italics" charset="1" panose="020F0502020204030203"/>
      <p:regular r:id="rId25"/>
    </p:embeddedFont>
    <p:embeddedFont>
      <p:font typeface="Lato Bold Bold Italics" charset="1" panose="020F0502020204030203"/>
      <p:regular r:id="rId26"/>
    </p:embeddedFont>
    <p:embeddedFont>
      <p:font typeface="Cy Grotesk Grand Demi" charset="1" panose="00000707000000000000"/>
      <p:regular r:id="rId27"/>
    </p:embeddedFont>
    <p:embeddedFont>
      <p:font typeface="Cy Grotesk Grand Demi Bold" charset="1" panose="00000907000000000000"/>
      <p:regular r:id="rId28"/>
    </p:embeddedFont>
    <p:embeddedFont>
      <p:font typeface="Cy Grotesk Key" charset="1" panose="00000500000000000000"/>
      <p:regular r:id="rId29"/>
    </p:embeddedFont>
    <p:embeddedFont>
      <p:font typeface="Cy Grotesk Key Bold" charset="1" panose="00000800000000000000"/>
      <p:regular r:id="rId30"/>
    </p:embeddedFont>
    <p:embeddedFont>
      <p:font typeface="Ballpoint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svg" Type="http://schemas.openxmlformats.org/officeDocument/2006/relationships/image"/><Relationship Id="rId7" Target="../media/image55.png" Type="http://schemas.openxmlformats.org/officeDocument/2006/relationships/image"/><Relationship Id="rId8" Target="../media/image56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../media/image59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15" Target="../media/image21.svg" Type="http://schemas.openxmlformats.org/officeDocument/2006/relationships/image"/><Relationship Id="rId16" Target="../media/image22.png" Type="http://schemas.openxmlformats.org/officeDocument/2006/relationships/image"/><Relationship Id="rId17" Target="../media/image23.svg" Type="http://schemas.openxmlformats.org/officeDocument/2006/relationships/image"/><Relationship Id="rId18" Target="../media/image24.png" Type="http://schemas.openxmlformats.org/officeDocument/2006/relationships/image"/><Relationship Id="rId19" Target="../media/image25.png" Type="http://schemas.openxmlformats.org/officeDocument/2006/relationships/image"/><Relationship Id="rId2" Target="../media/image8.png" Type="http://schemas.openxmlformats.org/officeDocument/2006/relationships/image"/><Relationship Id="rId20" Target="../media/image26.svg" Type="http://schemas.openxmlformats.org/officeDocument/2006/relationships/image"/><Relationship Id="rId21" Target="../media/image27.png" Type="http://schemas.openxmlformats.org/officeDocument/2006/relationships/image"/><Relationship Id="rId22" Target="../media/image28.svg" Type="http://schemas.openxmlformats.org/officeDocument/2006/relationships/image"/><Relationship Id="rId23" Target="../media/image29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6.png" Type="http://schemas.openxmlformats.org/officeDocument/2006/relationships/image"/><Relationship Id="rId15" Target="../media/image7.svg" Type="http://schemas.openxmlformats.org/officeDocument/2006/relationships/image"/><Relationship Id="rId16" Target="../media/image42.png" Type="http://schemas.openxmlformats.org/officeDocument/2006/relationships/image"/><Relationship Id="rId17" Target="../media/image43.svg" Type="http://schemas.openxmlformats.org/officeDocument/2006/relationships/image"/><Relationship Id="rId18" Target="../media/image44.png" Type="http://schemas.openxmlformats.org/officeDocument/2006/relationships/image"/><Relationship Id="rId19" Target="../media/image45.sv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36.png" Type="http://schemas.openxmlformats.org/officeDocument/2006/relationships/image"/><Relationship Id="rId9" Target="../media/image37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32.png" Type="http://schemas.openxmlformats.org/officeDocument/2006/relationships/image"/><Relationship Id="rId4" Target="../media/image3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86420" y="4451044"/>
            <a:ext cx="1201580" cy="1211105"/>
            <a:chOff x="0" y="0"/>
            <a:chExt cx="1898838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8838" cy="1913890"/>
            </a:xfrm>
            <a:custGeom>
              <a:avLst/>
              <a:gdLst/>
              <a:ahLst/>
              <a:cxnLst/>
              <a:rect r="r" b="b" t="t" l="l"/>
              <a:pathLst>
                <a:path h="1913890" w="1898838">
                  <a:moveTo>
                    <a:pt x="0" y="0"/>
                  </a:moveTo>
                  <a:lnTo>
                    <a:pt x="1898838" y="0"/>
                  </a:lnTo>
                  <a:lnTo>
                    <a:pt x="1898838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2002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17385727" y="5008972"/>
            <a:ext cx="612490" cy="0"/>
          </a:xfrm>
          <a:prstGeom prst="line">
            <a:avLst/>
          </a:prstGeom>
          <a:ln cap="flat" w="47625">
            <a:solidFill>
              <a:srgbClr val="29272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 rot="0">
            <a:off x="-170510" y="1019175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-170510" y="9258300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5400000">
            <a:off x="11947682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5400000">
            <a:off x="-4110037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029200" y="1019175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05096" y="4406992"/>
            <a:ext cx="14877808" cy="1346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800" spc="-124">
                <a:solidFill>
                  <a:srgbClr val="292727"/>
                </a:solidFill>
                <a:latin typeface="Cy Grotesk Grand Demi"/>
              </a:rPr>
              <a:t>Reconocimiento de imágenes mediante aprendizaje profundo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80400" y="2199590"/>
            <a:ext cx="12527201" cy="507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3600" spc="68">
                <a:solidFill>
                  <a:srgbClr val="292727"/>
                </a:solidFill>
                <a:latin typeface="Cy Grotesk Key"/>
              </a:rPr>
              <a:t>INSTITUTO NEBRIJA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628283" y="7948020"/>
            <a:ext cx="5031434" cy="711047"/>
            <a:chOff x="0" y="0"/>
            <a:chExt cx="6708579" cy="94806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6708579" cy="427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  <a:r>
                <a:rPr lang="en-US" sz="1899" u="none">
                  <a:solidFill>
                    <a:srgbClr val="292727"/>
                  </a:solidFill>
                  <a:latin typeface="Cy Grotesk Key"/>
                </a:rPr>
                <a:t>Autor: Martín Vilasánchez Freijomil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20283"/>
              <a:ext cx="6708579" cy="427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292727"/>
                  </a:solidFill>
                  <a:latin typeface="Cy Grotesk Key"/>
                </a:rPr>
                <a:t>Tutor: Rubén González Martín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08003" y="1028700"/>
            <a:ext cx="7178417" cy="8239125"/>
            <a:chOff x="0" y="0"/>
            <a:chExt cx="4395673" cy="50451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5673" cy="5045193"/>
            </a:xfrm>
            <a:custGeom>
              <a:avLst/>
              <a:gdLst/>
              <a:ahLst/>
              <a:cxnLst/>
              <a:rect r="r" b="b" t="t" l="l"/>
              <a:pathLst>
                <a:path h="5045193" w="4395673">
                  <a:moveTo>
                    <a:pt x="0" y="0"/>
                  </a:moveTo>
                  <a:lnTo>
                    <a:pt x="4395673" y="0"/>
                  </a:lnTo>
                  <a:lnTo>
                    <a:pt x="4395673" y="5045193"/>
                  </a:lnTo>
                  <a:lnTo>
                    <a:pt x="0" y="5045193"/>
                  </a:lnTo>
                  <a:close/>
                </a:path>
              </a:pathLst>
            </a:custGeom>
            <a:solidFill>
              <a:srgbClr val="C2002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-170510" y="9258300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-170510" y="1019175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11947682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5400000">
            <a:off x="-4110037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069612" y="1023938"/>
            <a:ext cx="3016808" cy="2009194"/>
          </a:xfrm>
          <a:custGeom>
            <a:avLst/>
            <a:gdLst/>
            <a:ahLst/>
            <a:cxnLst/>
            <a:rect r="r" b="b" t="t" l="l"/>
            <a:pathLst>
              <a:path h="2009194" w="3016808">
                <a:moveTo>
                  <a:pt x="0" y="0"/>
                </a:moveTo>
                <a:lnTo>
                  <a:pt x="3016808" y="0"/>
                </a:lnTo>
                <a:lnTo>
                  <a:pt x="3016808" y="2009194"/>
                </a:lnTo>
                <a:lnTo>
                  <a:pt x="0" y="2009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18055" y="6922817"/>
            <a:ext cx="2968364" cy="2345008"/>
          </a:xfrm>
          <a:custGeom>
            <a:avLst/>
            <a:gdLst/>
            <a:ahLst/>
            <a:cxnLst/>
            <a:rect r="r" b="b" t="t" l="l"/>
            <a:pathLst>
              <a:path h="2345008" w="2968364">
                <a:moveTo>
                  <a:pt x="0" y="0"/>
                </a:moveTo>
                <a:lnTo>
                  <a:pt x="2968365" y="0"/>
                </a:lnTo>
                <a:lnTo>
                  <a:pt x="2968365" y="2345008"/>
                </a:lnTo>
                <a:lnTo>
                  <a:pt x="0" y="2345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157205" y="3936946"/>
            <a:ext cx="2920640" cy="2213298"/>
          </a:xfrm>
          <a:custGeom>
            <a:avLst/>
            <a:gdLst/>
            <a:ahLst/>
            <a:cxnLst/>
            <a:rect r="r" b="b" t="t" l="l"/>
            <a:pathLst>
              <a:path h="2213298" w="2920640">
                <a:moveTo>
                  <a:pt x="0" y="0"/>
                </a:moveTo>
                <a:lnTo>
                  <a:pt x="2920640" y="0"/>
                </a:lnTo>
                <a:lnTo>
                  <a:pt x="2920640" y="2213298"/>
                </a:lnTo>
                <a:lnTo>
                  <a:pt x="0" y="221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35799" y="2328650"/>
            <a:ext cx="914065" cy="1408964"/>
          </a:xfrm>
          <a:custGeom>
            <a:avLst/>
            <a:gdLst/>
            <a:ahLst/>
            <a:cxnLst/>
            <a:rect r="r" b="b" t="t" l="l"/>
            <a:pathLst>
              <a:path h="1408964" w="914065">
                <a:moveTo>
                  <a:pt x="0" y="0"/>
                </a:moveTo>
                <a:lnTo>
                  <a:pt x="914065" y="0"/>
                </a:lnTo>
                <a:lnTo>
                  <a:pt x="914065" y="1408964"/>
                </a:lnTo>
                <a:lnTo>
                  <a:pt x="0" y="1408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111096">
            <a:off x="13269860" y="3631924"/>
            <a:ext cx="1696391" cy="1015714"/>
          </a:xfrm>
          <a:custGeom>
            <a:avLst/>
            <a:gdLst/>
            <a:ahLst/>
            <a:cxnLst/>
            <a:rect r="r" b="b" t="t" l="l"/>
            <a:pathLst>
              <a:path h="1015714" w="1696391">
                <a:moveTo>
                  <a:pt x="0" y="0"/>
                </a:moveTo>
                <a:lnTo>
                  <a:pt x="1696390" y="0"/>
                </a:lnTo>
                <a:lnTo>
                  <a:pt x="1696390" y="1015713"/>
                </a:lnTo>
                <a:lnTo>
                  <a:pt x="0" y="10157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55500" y="1906790"/>
            <a:ext cx="8081883" cy="930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03"/>
              </a:lnSpc>
            </a:pPr>
            <a:r>
              <a:rPr lang="en-US" sz="6399" spc="-166">
                <a:solidFill>
                  <a:srgbClr val="292727"/>
                </a:solidFill>
                <a:latin typeface="Cy Grotesk Grand Demi"/>
              </a:rPr>
              <a:t>Conclusiones</a:t>
            </a:r>
          </a:p>
        </p:txBody>
      </p:sp>
      <p:sp>
        <p:nvSpPr>
          <p:cNvPr name="Freeform 14" id="14"/>
          <p:cNvSpPr/>
          <p:nvPr/>
        </p:nvSpPr>
        <p:spPr>
          <a:xfrm flipH="true" flipV="false" rot="-8723485">
            <a:off x="13270551" y="5387224"/>
            <a:ext cx="1696391" cy="1015714"/>
          </a:xfrm>
          <a:custGeom>
            <a:avLst/>
            <a:gdLst/>
            <a:ahLst/>
            <a:cxnLst/>
            <a:rect r="r" b="b" t="t" l="l"/>
            <a:pathLst>
              <a:path h="1015714" w="1696391">
                <a:moveTo>
                  <a:pt x="1696391" y="0"/>
                </a:moveTo>
                <a:lnTo>
                  <a:pt x="0" y="0"/>
                </a:lnTo>
                <a:lnTo>
                  <a:pt x="0" y="1015714"/>
                </a:lnTo>
                <a:lnTo>
                  <a:pt x="1696391" y="1015714"/>
                </a:lnTo>
                <a:lnTo>
                  <a:pt x="169639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55500" y="5198352"/>
            <a:ext cx="7216851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31F20"/>
                </a:solidFill>
                <a:latin typeface="Cy Grotesk Key"/>
              </a:rPr>
              <a:t>ImageNet está formado por 1.000 categorías diferentes, frente a las 10.000 categorías de nuestro modelo.</a:t>
            </a:r>
          </a:p>
          <a:p>
            <a:pPr>
              <a:lnSpc>
                <a:spcPts val="3079"/>
              </a:lnSpc>
            </a:pPr>
          </a:p>
          <a:p>
            <a:pPr marL="474976" indent="-237488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231F20"/>
                </a:solidFill>
                <a:latin typeface="Cy Grotesk Key"/>
              </a:rPr>
              <a:t>La similitud visual entre categorías diferentes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55500" y="3455616"/>
            <a:ext cx="6955143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292727"/>
                </a:solidFill>
                <a:latin typeface="Cy Grotesk Key"/>
              </a:rPr>
              <a:t>¿porqué no ha funcionado el aprendizaje por transferencia en nuestro caso?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826388" y="3080757"/>
            <a:ext cx="3551700" cy="71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</a:pPr>
            <a:r>
              <a:rPr lang="en-US" sz="2799">
                <a:solidFill>
                  <a:srgbClr val="FFFFFF"/>
                </a:solidFill>
                <a:latin typeface="Bukhari Script"/>
              </a:rPr>
              <a:t>Pearl-bordered Fritillary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11935" y="6081969"/>
            <a:ext cx="2580605" cy="712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</a:pPr>
            <a:r>
              <a:rPr lang="en-US" sz="2799">
                <a:solidFill>
                  <a:srgbClr val="FFFFFF"/>
                </a:solidFill>
                <a:latin typeface="Bukhari Script"/>
              </a:rPr>
              <a:t>Pacific Fritillary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0510" y="1019175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258300"/>
            <a:ext cx="18288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-4110037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38225" y="1038225"/>
            <a:ext cx="10976093" cy="8229600"/>
            <a:chOff x="0" y="0"/>
            <a:chExt cx="14634791" cy="1097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34791" cy="10972800"/>
            </a:xfrm>
            <a:custGeom>
              <a:avLst/>
              <a:gdLst/>
              <a:ahLst/>
              <a:cxnLst/>
              <a:rect r="r" b="b" t="t" l="l"/>
              <a:pathLst>
                <a:path h="10972800" w="14634791">
                  <a:moveTo>
                    <a:pt x="0" y="0"/>
                  </a:moveTo>
                  <a:lnTo>
                    <a:pt x="14634791" y="0"/>
                  </a:lnTo>
                  <a:lnTo>
                    <a:pt x="14634791" y="10972800"/>
                  </a:lnTo>
                  <a:lnTo>
                    <a:pt x="0" y="10972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923" t="0" r="-44753" b="-13478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568201" y="3503271"/>
              <a:ext cx="4853656" cy="2663444"/>
            </a:xfrm>
            <a:custGeom>
              <a:avLst/>
              <a:gdLst/>
              <a:ahLst/>
              <a:cxnLst/>
              <a:rect r="r" b="b" t="t" l="l"/>
              <a:pathLst>
                <a:path h="2663444" w="4853656">
                  <a:moveTo>
                    <a:pt x="0" y="0"/>
                  </a:moveTo>
                  <a:lnTo>
                    <a:pt x="4853656" y="0"/>
                  </a:lnTo>
                  <a:lnTo>
                    <a:pt x="4853656" y="2663444"/>
                  </a:lnTo>
                  <a:lnTo>
                    <a:pt x="0" y="26634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C5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11947682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-4110037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7313834"/>
            <a:chOff x="0" y="0"/>
            <a:chExt cx="11198579" cy="44785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98579" cy="4478595"/>
            </a:xfrm>
            <a:custGeom>
              <a:avLst/>
              <a:gdLst/>
              <a:ahLst/>
              <a:cxnLst/>
              <a:rect r="r" b="b" t="t" l="l"/>
              <a:pathLst>
                <a:path h="4478595" w="11198579">
                  <a:moveTo>
                    <a:pt x="0" y="0"/>
                  </a:moveTo>
                  <a:lnTo>
                    <a:pt x="11198579" y="0"/>
                  </a:lnTo>
                  <a:lnTo>
                    <a:pt x="11198579" y="4478595"/>
                  </a:lnTo>
                  <a:lnTo>
                    <a:pt x="0" y="4478595"/>
                  </a:lnTo>
                  <a:close/>
                </a:path>
              </a:pathLst>
            </a:custGeom>
            <a:solidFill>
              <a:srgbClr val="CE043C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543028" y="7651654"/>
            <a:ext cx="5031434" cy="795982"/>
            <a:chOff x="0" y="0"/>
            <a:chExt cx="12097773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97772" cy="1913890"/>
            </a:xfrm>
            <a:custGeom>
              <a:avLst/>
              <a:gdLst/>
              <a:ahLst/>
              <a:cxnLst/>
              <a:rect r="r" b="b" t="t" l="l"/>
              <a:pathLst>
                <a:path h="1913890" w="12097772">
                  <a:moveTo>
                    <a:pt x="0" y="0"/>
                  </a:moveTo>
                  <a:lnTo>
                    <a:pt x="0" y="1913890"/>
                  </a:lnTo>
                  <a:lnTo>
                    <a:pt x="12097772" y="1913890"/>
                  </a:lnTo>
                  <a:lnTo>
                    <a:pt x="12097772" y="0"/>
                  </a:lnTo>
                  <a:lnTo>
                    <a:pt x="0" y="0"/>
                  </a:lnTo>
                  <a:close/>
                  <a:moveTo>
                    <a:pt x="12036813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2036813" y="59690"/>
                  </a:lnTo>
                  <a:lnTo>
                    <a:pt x="12036813" y="1852930"/>
                  </a:lnTo>
                  <a:close/>
                </a:path>
              </a:pathLst>
            </a:custGeom>
            <a:solidFill>
              <a:srgbClr val="231F20"/>
            </a:solidFill>
          </p:spPr>
        </p:sp>
      </p:grpSp>
      <p:sp>
        <p:nvSpPr>
          <p:cNvPr name="AutoShape 8" id="8"/>
          <p:cNvSpPr/>
          <p:nvPr/>
        </p:nvSpPr>
        <p:spPr>
          <a:xfrm>
            <a:off x="9673522" y="8044882"/>
            <a:ext cx="502367" cy="0"/>
          </a:xfrm>
          <a:prstGeom prst="line">
            <a:avLst/>
          </a:prstGeom>
          <a:ln cap="flat" w="19050">
            <a:solidFill>
              <a:srgbClr val="231F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3793120" y="5424869"/>
            <a:ext cx="11538498" cy="101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6"/>
              </a:lnSpc>
            </a:pPr>
            <a:r>
              <a:rPr lang="en-US" sz="7400" spc="-192">
                <a:solidFill>
                  <a:srgbClr val="FFFFFF"/>
                </a:solidFill>
                <a:latin typeface="Cy Grotesk Grand Demi"/>
              </a:rPr>
              <a:t>Muchas gracias</a:t>
            </a:r>
          </a:p>
        </p:txBody>
      </p:sp>
      <p:grpSp>
        <p:nvGrpSpPr>
          <p:cNvPr name="Group 10" id="10"/>
          <p:cNvGrpSpPr/>
          <p:nvPr/>
        </p:nvGrpSpPr>
        <p:grpSpPr>
          <a:xfrm rot="-5400000">
            <a:off x="8593906" y="9221590"/>
            <a:ext cx="1118636" cy="1211105"/>
            <a:chOff x="0" y="0"/>
            <a:chExt cx="1767762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67762" cy="1913890"/>
            </a:xfrm>
            <a:custGeom>
              <a:avLst/>
              <a:gdLst/>
              <a:ahLst/>
              <a:cxnLst/>
              <a:rect r="r" b="b" t="t" l="l"/>
              <a:pathLst>
                <a:path h="1913890" w="1767762">
                  <a:moveTo>
                    <a:pt x="0" y="0"/>
                  </a:moveTo>
                  <a:lnTo>
                    <a:pt x="1767762" y="0"/>
                  </a:lnTo>
                  <a:lnTo>
                    <a:pt x="176776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2002F"/>
            </a:solidFill>
          </p:spPr>
        </p:sp>
      </p:grpSp>
      <p:sp>
        <p:nvSpPr>
          <p:cNvPr name="AutoShape 12" id="12"/>
          <p:cNvSpPr/>
          <p:nvPr/>
        </p:nvSpPr>
        <p:spPr>
          <a:xfrm rot="-5400000">
            <a:off x="8870792" y="9753600"/>
            <a:ext cx="612490" cy="0"/>
          </a:xfrm>
          <a:prstGeom prst="line">
            <a:avLst/>
          </a:prstGeom>
          <a:ln cap="flat" w="47625">
            <a:solidFill>
              <a:srgbClr val="29272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rot="0">
            <a:off x="-170510" y="9258300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6379580" y="0"/>
            <a:ext cx="5509791" cy="5509791"/>
          </a:xfrm>
          <a:custGeom>
            <a:avLst/>
            <a:gdLst/>
            <a:ahLst/>
            <a:cxnLst/>
            <a:rect r="r" b="b" t="t" l="l"/>
            <a:pathLst>
              <a:path h="5509791" w="5509791">
                <a:moveTo>
                  <a:pt x="0" y="0"/>
                </a:moveTo>
                <a:lnTo>
                  <a:pt x="5509790" y="0"/>
                </a:lnTo>
                <a:lnTo>
                  <a:pt x="5509790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790756" y="7893785"/>
            <a:ext cx="2267990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599" spc="76">
                <a:solidFill>
                  <a:srgbClr val="292727"/>
                </a:solidFill>
                <a:latin typeface="Cy Grotesk Key Bold"/>
              </a:rPr>
              <a:t>JUNIO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94990" y="7893785"/>
            <a:ext cx="755205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599" spc="76">
                <a:solidFill>
                  <a:srgbClr val="292727"/>
                </a:solidFill>
                <a:latin typeface="Cy Grotesk Key Bold"/>
              </a:rPr>
              <a:t>2023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2269539"/>
            <a:ext cx="18288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8007936"/>
            <a:ext cx="18288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2937662"/>
            <a:ext cx="4590965" cy="1075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13"/>
              </a:lnSpc>
            </a:pPr>
            <a:r>
              <a:rPr lang="en-US" sz="7399" spc="-192">
                <a:solidFill>
                  <a:srgbClr val="292727"/>
                </a:solidFill>
                <a:latin typeface="Cy Grotesk Key"/>
              </a:rPr>
              <a:t>Índice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366076"/>
            <a:ext cx="6267589" cy="2879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6" indent="-237488" lvl="1">
              <a:lnSpc>
                <a:spcPts val="3893"/>
              </a:lnSpc>
              <a:buFont typeface="Arial"/>
              <a:buChar char="•"/>
            </a:pPr>
            <a:r>
              <a:rPr lang="en-US" sz="2199">
                <a:solidFill>
                  <a:srgbClr val="292727"/>
                </a:solidFill>
                <a:latin typeface="Cy Grotesk Key"/>
              </a:rPr>
              <a:t> Introducción</a:t>
            </a:r>
          </a:p>
          <a:p>
            <a:pPr marL="474976" indent="-237488" lvl="1">
              <a:lnSpc>
                <a:spcPts val="3893"/>
              </a:lnSpc>
              <a:buFont typeface="Arial"/>
              <a:buChar char="•"/>
            </a:pPr>
            <a:r>
              <a:rPr lang="en-US" sz="2199">
                <a:solidFill>
                  <a:srgbClr val="292727"/>
                </a:solidFill>
                <a:latin typeface="Cy Grotesk Key"/>
              </a:rPr>
              <a:t> Objetivos</a:t>
            </a:r>
          </a:p>
          <a:p>
            <a:pPr marL="474976" indent="-237488" lvl="1">
              <a:lnSpc>
                <a:spcPts val="3893"/>
              </a:lnSpc>
              <a:buFont typeface="Arial"/>
              <a:buChar char="•"/>
            </a:pPr>
            <a:r>
              <a:rPr lang="en-US" sz="2199">
                <a:solidFill>
                  <a:srgbClr val="292727"/>
                </a:solidFill>
                <a:latin typeface="Cy Grotesk Key"/>
              </a:rPr>
              <a:t> Enfoque y método seguido</a:t>
            </a:r>
          </a:p>
          <a:p>
            <a:pPr marL="474976" indent="-237488" lvl="1">
              <a:lnSpc>
                <a:spcPts val="3893"/>
              </a:lnSpc>
              <a:buFont typeface="Arial"/>
              <a:buChar char="•"/>
            </a:pPr>
            <a:r>
              <a:rPr lang="en-US" sz="2199">
                <a:solidFill>
                  <a:srgbClr val="292727"/>
                </a:solidFill>
                <a:latin typeface="Cy Grotesk Key"/>
              </a:rPr>
              <a:t> Marco teórico</a:t>
            </a:r>
          </a:p>
          <a:p>
            <a:pPr marL="474976" indent="-237488" lvl="1">
              <a:lnSpc>
                <a:spcPts val="3893"/>
              </a:lnSpc>
              <a:buFont typeface="Arial"/>
              <a:buChar char="•"/>
            </a:pPr>
            <a:r>
              <a:rPr lang="en-US" sz="2199">
                <a:solidFill>
                  <a:srgbClr val="292727"/>
                </a:solidFill>
                <a:latin typeface="Cy Grotesk Key"/>
              </a:rPr>
              <a:t> Resultados</a:t>
            </a:r>
          </a:p>
          <a:p>
            <a:pPr marL="474976" indent="-237488" lvl="1">
              <a:lnSpc>
                <a:spcPts val="3893"/>
              </a:lnSpc>
              <a:buFont typeface="Arial"/>
              <a:buChar char="•"/>
            </a:pPr>
            <a:r>
              <a:rPr lang="en-US" sz="2199">
                <a:solidFill>
                  <a:srgbClr val="292727"/>
                </a:solidFill>
                <a:latin typeface="Cy Grotesk Key"/>
              </a:rPr>
              <a:t> Conclusiones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886871" y="114595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0510" y="1019175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312874" y="3465981"/>
            <a:ext cx="8599852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292727"/>
                </a:solidFill>
                <a:latin typeface="Cy Grotesk Key"/>
              </a:rPr>
              <a:t>Exploraremos el reconocimiento automático de imágenes, cuya finalidad es construir un clasificador que sea capaz de distinguir entre diez mil clases de seres vivos.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12874" y="1956525"/>
            <a:ext cx="9291139" cy="93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03"/>
              </a:lnSpc>
            </a:pPr>
            <a:r>
              <a:rPr lang="en-US" sz="6399" spc="-166">
                <a:solidFill>
                  <a:srgbClr val="292727"/>
                </a:solidFill>
                <a:latin typeface="Cy Grotesk Grand Demi"/>
              </a:rPr>
              <a:t>Introducción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0" y="9258300"/>
            <a:ext cx="18288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12874" y="5262948"/>
            <a:ext cx="8366601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92727"/>
                </a:solidFill>
                <a:latin typeface="Cy Grotesk Key"/>
              </a:rPr>
              <a:t>Haremos uso de redes neuronales convolucionales (CNN) para la construcción de nuestro modelo. </a:t>
            </a:r>
          </a:p>
          <a:p>
            <a:pPr>
              <a:lnSpc>
                <a:spcPts val="3080"/>
              </a:lnSpc>
            </a:pP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292727"/>
                </a:solidFill>
                <a:latin typeface="Cy Grotesk Key"/>
              </a:rPr>
              <a:t>El conjunto de datos que utilizaremos para entrenar y validar nuestro modelo ha sido descargado de</a:t>
            </a:r>
            <a:r>
              <a:rPr lang="en-US" sz="2200">
                <a:solidFill>
                  <a:srgbClr val="292727"/>
                </a:solidFill>
                <a:latin typeface="Cy Grotesk Key Bold"/>
              </a:rPr>
              <a:t> “iNat Challenge 2021 - FGVC8”.</a:t>
            </a:r>
          </a:p>
        </p:txBody>
      </p:sp>
      <p:sp>
        <p:nvSpPr>
          <p:cNvPr name="AutoShape 7" id="7"/>
          <p:cNvSpPr/>
          <p:nvPr/>
        </p:nvSpPr>
        <p:spPr>
          <a:xfrm rot="-5400000">
            <a:off x="-4110037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604013" y="1038225"/>
            <a:ext cx="7334507" cy="3499104"/>
          </a:xfrm>
          <a:custGeom>
            <a:avLst/>
            <a:gdLst/>
            <a:ahLst/>
            <a:cxnLst/>
            <a:rect r="r" b="b" t="t" l="l"/>
            <a:pathLst>
              <a:path h="3499104" w="7334507">
                <a:moveTo>
                  <a:pt x="0" y="0"/>
                </a:moveTo>
                <a:lnTo>
                  <a:pt x="7334507" y="0"/>
                </a:lnTo>
                <a:lnTo>
                  <a:pt x="7334507" y="3499104"/>
                </a:lnTo>
                <a:lnTo>
                  <a:pt x="0" y="3499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04013" y="5077111"/>
            <a:ext cx="7329131" cy="3628441"/>
          </a:xfrm>
          <a:custGeom>
            <a:avLst/>
            <a:gdLst/>
            <a:ahLst/>
            <a:cxnLst/>
            <a:rect r="r" b="b" t="t" l="l"/>
            <a:pathLst>
              <a:path h="3628441" w="7329131">
                <a:moveTo>
                  <a:pt x="0" y="0"/>
                </a:moveTo>
                <a:lnTo>
                  <a:pt x="7329131" y="0"/>
                </a:lnTo>
                <a:lnTo>
                  <a:pt x="7329131" y="3628441"/>
                </a:lnTo>
                <a:lnTo>
                  <a:pt x="0" y="3628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04013" y="4438234"/>
            <a:ext cx="7334507" cy="61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8"/>
              </a:lnSpc>
            </a:pPr>
            <a:r>
              <a:rPr lang="en-US" sz="3541">
                <a:solidFill>
                  <a:srgbClr val="000000"/>
                </a:solidFill>
                <a:latin typeface="Lato Bold Bold"/>
              </a:rPr>
              <a:t>Conjunto de entrenamiento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04013" y="8651843"/>
            <a:ext cx="7334507" cy="615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8"/>
              </a:lnSpc>
            </a:pPr>
            <a:r>
              <a:rPr lang="en-US" sz="3541">
                <a:solidFill>
                  <a:srgbClr val="000000"/>
                </a:solidFill>
                <a:latin typeface="Lato Bold Bold"/>
              </a:rPr>
              <a:t>Conjunto de validación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0510" y="0"/>
            <a:ext cx="18458510" cy="10287000"/>
            <a:chOff x="0" y="0"/>
            <a:chExt cx="24611346" cy="13716000"/>
          </a:xfrm>
        </p:grpSpPr>
        <p:sp>
          <p:nvSpPr>
            <p:cNvPr name="AutoShape 3" id="3"/>
            <p:cNvSpPr/>
            <p:nvPr/>
          </p:nvSpPr>
          <p:spPr>
            <a:xfrm rot="0">
              <a:off x="0" y="1358900"/>
              <a:ext cx="24611346" cy="0"/>
            </a:xfrm>
            <a:prstGeom prst="line">
              <a:avLst/>
            </a:prstGeom>
            <a:ln cap="flat" w="12700">
              <a:solidFill>
                <a:srgbClr val="231F2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0">
              <a:off x="0" y="12344400"/>
              <a:ext cx="24611346" cy="0"/>
            </a:xfrm>
            <a:prstGeom prst="line">
              <a:avLst/>
            </a:prstGeom>
            <a:ln cap="flat" w="12700">
              <a:solidFill>
                <a:srgbClr val="231F2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-5400000">
              <a:off x="16157589" y="6851650"/>
              <a:ext cx="13716000" cy="0"/>
            </a:xfrm>
            <a:prstGeom prst="line">
              <a:avLst/>
            </a:prstGeom>
            <a:ln cap="flat" w="12700">
              <a:solidFill>
                <a:srgbClr val="231F2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25289" cy="5143500"/>
            <a:chOff x="0" y="0"/>
            <a:chExt cx="4179437" cy="314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179437" cy="3149600"/>
            </a:xfrm>
            <a:custGeom>
              <a:avLst/>
              <a:gdLst/>
              <a:ahLst/>
              <a:cxnLst/>
              <a:rect r="r" b="b" t="t" l="l"/>
              <a:pathLst>
                <a:path h="3149600" w="4179437">
                  <a:moveTo>
                    <a:pt x="0" y="0"/>
                  </a:moveTo>
                  <a:lnTo>
                    <a:pt x="4179437" y="0"/>
                  </a:lnTo>
                  <a:lnTo>
                    <a:pt x="4179437" y="3149600"/>
                  </a:lnTo>
                  <a:lnTo>
                    <a:pt x="0" y="3149600"/>
                  </a:lnTo>
                  <a:close/>
                </a:path>
              </a:pathLst>
            </a:custGeom>
            <a:solidFill>
              <a:srgbClr val="C2002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5143500"/>
            <a:ext cx="6831295" cy="5143500"/>
            <a:chOff x="0" y="0"/>
            <a:chExt cx="9108394" cy="6858000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21765" r="0" b="21765"/>
            <a:stretch>
              <a:fillRect/>
            </a:stretch>
          </p:blipFill>
          <p:spPr>
            <a:xfrm flipH="false" flipV="false">
              <a:off x="0" y="0"/>
              <a:ext cx="9108394" cy="6858000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0" y="5143500"/>
            <a:ext cx="6825289" cy="5143500"/>
            <a:chOff x="0" y="0"/>
            <a:chExt cx="9100386" cy="6858000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3"/>
            <a:srcRect l="12678" t="0" r="12678" b="0"/>
            <a:stretch>
              <a:fillRect/>
            </a:stretch>
          </p:blipFill>
          <p:spPr>
            <a:xfrm flipH="false" flipV="false">
              <a:off x="0" y="0"/>
              <a:ext cx="9100386" cy="6858000"/>
            </a:xfrm>
            <a:prstGeom prst="rect">
              <a:avLst/>
            </a:prstGeom>
          </p:spPr>
        </p:pic>
      </p:grpSp>
      <p:grpSp>
        <p:nvGrpSpPr>
          <p:cNvPr name="Group 12" id="12"/>
          <p:cNvGrpSpPr/>
          <p:nvPr/>
        </p:nvGrpSpPr>
        <p:grpSpPr>
          <a:xfrm rot="0">
            <a:off x="9568785" y="3151889"/>
            <a:ext cx="7236581" cy="1422943"/>
            <a:chOff x="0" y="0"/>
            <a:chExt cx="9648775" cy="189725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9198544" cy="1063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94"/>
                </a:lnSpc>
                <a:spcBef>
                  <a:spcPct val="0"/>
                </a:spcBef>
              </a:pPr>
              <a:r>
                <a:rPr lang="en-US" sz="2352">
                  <a:solidFill>
                    <a:srgbClr val="292727"/>
                  </a:solidFill>
                  <a:latin typeface="Cy Grotesk Key"/>
                </a:rPr>
                <a:t>Desarrollar un clasificador basado en redes neuronales convolucionales.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186269"/>
              <a:ext cx="9648775" cy="710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40"/>
                </a:lnSpc>
              </a:pPr>
              <a:r>
                <a:rPr lang="en-US" sz="1600">
                  <a:solidFill>
                    <a:srgbClr val="292727"/>
                  </a:solidFill>
                  <a:latin typeface="Cy Grotesk Key"/>
                </a:rPr>
                <a:t>Comprender el funcionamiento de diferentes modelos de redes neuronales convolucionales y entrenarlos.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650347" y="1399202"/>
            <a:ext cx="9155020" cy="1253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292727"/>
                </a:solidFill>
                <a:latin typeface="Cy Grotesk Key Bold"/>
              </a:rPr>
              <a:t>Implementar un clasificador de imágenes, capaz de reconocer y clasificar imágenes de seres vivos: animales, hongos y plantas.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568785" y="4831919"/>
            <a:ext cx="7236581" cy="1046827"/>
            <a:chOff x="0" y="0"/>
            <a:chExt cx="9648775" cy="139576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9198544" cy="515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94"/>
                </a:lnSpc>
                <a:spcBef>
                  <a:spcPct val="0"/>
                </a:spcBef>
              </a:pPr>
              <a:r>
                <a:rPr lang="en-US" sz="2352">
                  <a:solidFill>
                    <a:srgbClr val="292727"/>
                  </a:solidFill>
                  <a:latin typeface="Cy Grotesk Key"/>
                </a:rPr>
                <a:t>Establecer criterios de seleccion del modelo.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629208"/>
              <a:ext cx="9648775" cy="766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61"/>
                </a:lnSpc>
              </a:pPr>
              <a:r>
                <a:rPr lang="en-US" sz="1687">
                  <a:solidFill>
                    <a:srgbClr val="292727"/>
                  </a:solidFill>
                  <a:latin typeface="Cy Grotesk Key"/>
                </a:rPr>
                <a:t>Analizar los resultados de los entrenamientos de los diferentes modelos.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568785" y="6135920"/>
            <a:ext cx="7236581" cy="1457479"/>
            <a:chOff x="0" y="0"/>
            <a:chExt cx="9648775" cy="194330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47625"/>
              <a:ext cx="9198544" cy="1063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94"/>
                </a:lnSpc>
                <a:spcBef>
                  <a:spcPct val="0"/>
                </a:spcBef>
              </a:pPr>
              <a:r>
                <a:rPr lang="en-US" sz="2352">
                  <a:solidFill>
                    <a:srgbClr val="292727"/>
                  </a:solidFill>
                  <a:latin typeface="Cy Grotesk Key"/>
                </a:rPr>
                <a:t>Utilizar frameworks y librerías relacionadas con el aprendizaje profundo.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176744"/>
              <a:ext cx="9648775" cy="7665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61"/>
                </a:lnSpc>
              </a:pPr>
              <a:r>
                <a:rPr lang="en-US" sz="1687">
                  <a:solidFill>
                    <a:srgbClr val="292727"/>
                  </a:solidFill>
                  <a:latin typeface="Cy Grotesk Key"/>
                </a:rPr>
                <a:t>Familiarizarse con el manejo de las herramientas con mayor implantación dentro del aprendizaje profundo.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11695" y="3482191"/>
            <a:ext cx="5401900" cy="93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03"/>
              </a:lnSpc>
            </a:pPr>
            <a:r>
              <a:rPr lang="en-US" sz="6399" spc="-166">
                <a:solidFill>
                  <a:srgbClr val="EFEFEF"/>
                </a:solidFill>
                <a:latin typeface="Cy Grotesk Grand Demi"/>
              </a:rPr>
              <a:t>Objetivos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325175" y="7732915"/>
            <a:ext cx="987547" cy="987547"/>
            <a:chOff x="0" y="0"/>
            <a:chExt cx="1316729" cy="131672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16729" cy="1316729"/>
            </a:xfrm>
            <a:custGeom>
              <a:avLst/>
              <a:gdLst/>
              <a:ahLst/>
              <a:cxnLst/>
              <a:rect r="r" b="b" t="t" l="l"/>
              <a:pathLst>
                <a:path h="1316729" w="1316729">
                  <a:moveTo>
                    <a:pt x="0" y="0"/>
                  </a:moveTo>
                  <a:lnTo>
                    <a:pt x="1316729" y="0"/>
                  </a:lnTo>
                  <a:lnTo>
                    <a:pt x="1316729" y="1316729"/>
                  </a:lnTo>
                  <a:lnTo>
                    <a:pt x="0" y="1316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478597" y="219109"/>
              <a:ext cx="356211" cy="811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59"/>
                </a:lnSpc>
              </a:pPr>
              <a:r>
                <a:rPr lang="en-US" sz="3685">
                  <a:solidFill>
                    <a:srgbClr val="000000"/>
                  </a:solidFill>
                  <a:latin typeface="Open Sans Light Bold"/>
                </a:rPr>
                <a:t>4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325175" y="6370886"/>
            <a:ext cx="987547" cy="987547"/>
            <a:chOff x="0" y="0"/>
            <a:chExt cx="1316729" cy="131672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16729" cy="1316729"/>
            </a:xfrm>
            <a:custGeom>
              <a:avLst/>
              <a:gdLst/>
              <a:ahLst/>
              <a:cxnLst/>
              <a:rect r="r" b="b" t="t" l="l"/>
              <a:pathLst>
                <a:path h="1316729" w="1316729">
                  <a:moveTo>
                    <a:pt x="0" y="0"/>
                  </a:moveTo>
                  <a:lnTo>
                    <a:pt x="1316729" y="0"/>
                  </a:lnTo>
                  <a:lnTo>
                    <a:pt x="1316729" y="1316729"/>
                  </a:lnTo>
                  <a:lnTo>
                    <a:pt x="0" y="1316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478597" y="219109"/>
              <a:ext cx="356211" cy="811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59"/>
                </a:lnSpc>
              </a:pPr>
              <a:r>
                <a:rPr lang="en-US" sz="3685">
                  <a:solidFill>
                    <a:srgbClr val="000000"/>
                  </a:solidFill>
                  <a:latin typeface="Open Sans Light Bold"/>
                </a:rPr>
                <a:t>3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568785" y="7850574"/>
            <a:ext cx="7236581" cy="752229"/>
            <a:chOff x="0" y="0"/>
            <a:chExt cx="9648775" cy="1002971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47625"/>
              <a:ext cx="9198544" cy="515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294"/>
                </a:lnSpc>
                <a:spcBef>
                  <a:spcPct val="0"/>
                </a:spcBef>
              </a:pPr>
              <a:r>
                <a:rPr lang="en-US" sz="2352">
                  <a:solidFill>
                    <a:srgbClr val="292727"/>
                  </a:solidFill>
                  <a:latin typeface="Cy Grotesk Key"/>
                </a:rPr>
                <a:t>Hacer una prueba de concepto.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629208"/>
              <a:ext cx="9648775" cy="3737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61"/>
                </a:lnSpc>
              </a:pPr>
              <a:r>
                <a:rPr lang="en-US" sz="1687">
                  <a:solidFill>
                    <a:srgbClr val="292727"/>
                  </a:solidFill>
                  <a:latin typeface="Cy Grotesk Key"/>
                </a:rPr>
                <a:t>Desarrollar una aplicación web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325175" y="4938672"/>
            <a:ext cx="987547" cy="987547"/>
            <a:chOff x="0" y="0"/>
            <a:chExt cx="1316729" cy="131672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16729" cy="1316729"/>
            </a:xfrm>
            <a:custGeom>
              <a:avLst/>
              <a:gdLst/>
              <a:ahLst/>
              <a:cxnLst/>
              <a:rect r="r" b="b" t="t" l="l"/>
              <a:pathLst>
                <a:path h="1316729" w="1316729">
                  <a:moveTo>
                    <a:pt x="0" y="0"/>
                  </a:moveTo>
                  <a:lnTo>
                    <a:pt x="1316729" y="0"/>
                  </a:lnTo>
                  <a:lnTo>
                    <a:pt x="1316729" y="1316729"/>
                  </a:lnTo>
                  <a:lnTo>
                    <a:pt x="0" y="1316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478597" y="219109"/>
              <a:ext cx="356211" cy="811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59"/>
                </a:lnSpc>
              </a:pPr>
              <a:r>
                <a:rPr lang="en-US" sz="3685">
                  <a:solidFill>
                    <a:srgbClr val="000000"/>
                  </a:solidFill>
                  <a:latin typeface="Open Sans Light Bold"/>
                </a:rPr>
                <a:t>2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325175" y="3369586"/>
            <a:ext cx="987547" cy="987547"/>
            <a:chOff x="0" y="0"/>
            <a:chExt cx="1316729" cy="131672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16729" cy="1316729"/>
            </a:xfrm>
            <a:custGeom>
              <a:avLst/>
              <a:gdLst/>
              <a:ahLst/>
              <a:cxnLst/>
              <a:rect r="r" b="b" t="t" l="l"/>
              <a:pathLst>
                <a:path h="1316729" w="1316729">
                  <a:moveTo>
                    <a:pt x="0" y="0"/>
                  </a:moveTo>
                  <a:lnTo>
                    <a:pt x="1316729" y="0"/>
                  </a:lnTo>
                  <a:lnTo>
                    <a:pt x="1316729" y="1316729"/>
                  </a:lnTo>
                  <a:lnTo>
                    <a:pt x="0" y="1316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478597" y="219109"/>
              <a:ext cx="356211" cy="8118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59"/>
                </a:lnSpc>
              </a:pPr>
              <a:r>
                <a:rPr lang="en-US" sz="3685">
                  <a:solidFill>
                    <a:srgbClr val="000000"/>
                  </a:solidFill>
                  <a:latin typeface="Open Sans Light Bold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29656" y="3958051"/>
            <a:ext cx="7729089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57">
                <a:solidFill>
                  <a:srgbClr val="292727"/>
                </a:solidFill>
                <a:latin typeface="Cy Grotesk Key"/>
              </a:rPr>
              <a:t> Estudio de las redes CNN y sus diferentes arquitecturas.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57">
                <a:solidFill>
                  <a:srgbClr val="292727"/>
                </a:solidFill>
                <a:latin typeface="Cy Grotesk Key"/>
              </a:rPr>
              <a:t> Análisis del conjunto de datos.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57">
                <a:solidFill>
                  <a:srgbClr val="292727"/>
                </a:solidFill>
                <a:latin typeface="Cy Grotesk Key"/>
              </a:rPr>
              <a:t> Pre-procesado del conjunto de datos e implementación de los modelos.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57">
                <a:solidFill>
                  <a:srgbClr val="292727"/>
                </a:solidFill>
                <a:latin typeface="Cy Grotesk Key"/>
              </a:rPr>
              <a:t> Entrenamiento y selección del modelo.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57">
                <a:solidFill>
                  <a:srgbClr val="292727"/>
                </a:solidFill>
                <a:latin typeface="Cy Grotesk Key"/>
              </a:rPr>
              <a:t> Prueba de concepto: desarrollo de una aplicación web.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29656" y="1741393"/>
            <a:ext cx="7729089" cy="1588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16"/>
              </a:lnSpc>
            </a:pPr>
            <a:r>
              <a:rPr lang="en-US" sz="5600">
                <a:solidFill>
                  <a:srgbClr val="292727"/>
                </a:solidFill>
                <a:latin typeface="Cy Grotesk Grand Demi"/>
              </a:rPr>
              <a:t>Enfoque y método seguido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-170510" y="1019175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0" y="9258300"/>
            <a:ext cx="18288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-4110037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5400000">
            <a:off x="11947682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8237283" y="1028700"/>
            <a:ext cx="8849137" cy="7205761"/>
            <a:chOff x="0" y="0"/>
            <a:chExt cx="11798849" cy="96076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2145226" y="3454571"/>
              <a:ext cx="4308592" cy="2464635"/>
            </a:xfrm>
            <a:custGeom>
              <a:avLst/>
              <a:gdLst/>
              <a:ahLst/>
              <a:cxnLst/>
              <a:rect r="r" b="b" t="t" l="l"/>
              <a:pathLst>
                <a:path h="2464635" w="4308592">
                  <a:moveTo>
                    <a:pt x="0" y="0"/>
                  </a:moveTo>
                  <a:lnTo>
                    <a:pt x="4308592" y="0"/>
                  </a:lnTo>
                  <a:lnTo>
                    <a:pt x="4308592" y="2464635"/>
                  </a:lnTo>
                  <a:lnTo>
                    <a:pt x="0" y="24646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119974" y="641827"/>
              <a:ext cx="2993469" cy="727510"/>
              <a:chOff x="0" y="0"/>
              <a:chExt cx="1709328" cy="415422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38100" y="44450"/>
                <a:ext cx="1672498" cy="370972"/>
              </a:xfrm>
              <a:custGeom>
                <a:avLst/>
                <a:gdLst/>
                <a:ahLst/>
                <a:cxnLst/>
                <a:rect r="r" b="b" t="t" l="l"/>
                <a:pathLst>
                  <a:path h="370972" w="1672498">
                    <a:moveTo>
                      <a:pt x="2540" y="340492"/>
                    </a:moveTo>
                    <a:cubicBezTo>
                      <a:pt x="0" y="349382"/>
                      <a:pt x="5080" y="355732"/>
                      <a:pt x="13769" y="357002"/>
                    </a:cubicBezTo>
                    <a:cubicBezTo>
                      <a:pt x="23694" y="358272"/>
                      <a:pt x="32379" y="358272"/>
                      <a:pt x="42305" y="358272"/>
                    </a:cubicBezTo>
                    <a:cubicBezTo>
                      <a:pt x="82007" y="359542"/>
                      <a:pt x="121709" y="359542"/>
                      <a:pt x="162652" y="360812"/>
                    </a:cubicBezTo>
                    <a:cubicBezTo>
                      <a:pt x="184984" y="362082"/>
                      <a:pt x="207316" y="363352"/>
                      <a:pt x="228408" y="364622"/>
                    </a:cubicBezTo>
                    <a:cubicBezTo>
                      <a:pt x="265629" y="365892"/>
                      <a:pt x="301609" y="365892"/>
                      <a:pt x="338829" y="367162"/>
                    </a:cubicBezTo>
                    <a:cubicBezTo>
                      <a:pt x="353718" y="367162"/>
                      <a:pt x="367365" y="367162"/>
                      <a:pt x="382253" y="365892"/>
                    </a:cubicBezTo>
                    <a:cubicBezTo>
                      <a:pt x="388457" y="365892"/>
                      <a:pt x="395901" y="364622"/>
                      <a:pt x="402104" y="364622"/>
                    </a:cubicBezTo>
                    <a:cubicBezTo>
                      <a:pt x="426918" y="365892"/>
                      <a:pt x="923193" y="357002"/>
                      <a:pt x="948007" y="358272"/>
                    </a:cubicBezTo>
                    <a:cubicBezTo>
                      <a:pt x="982747" y="359542"/>
                      <a:pt x="1078280" y="359542"/>
                      <a:pt x="1113019" y="359542"/>
                    </a:cubicBezTo>
                    <a:cubicBezTo>
                      <a:pt x="1126666" y="359542"/>
                      <a:pt x="1139073" y="358272"/>
                      <a:pt x="1152721" y="358272"/>
                    </a:cubicBezTo>
                    <a:lnTo>
                      <a:pt x="1219718" y="362082"/>
                    </a:lnTo>
                    <a:cubicBezTo>
                      <a:pt x="1268105" y="364622"/>
                      <a:pt x="1315251" y="362082"/>
                      <a:pt x="1363638" y="365892"/>
                    </a:cubicBezTo>
                    <a:cubicBezTo>
                      <a:pt x="1444283" y="370972"/>
                      <a:pt x="1526168" y="364622"/>
                      <a:pt x="1607728" y="369702"/>
                    </a:cubicBezTo>
                    <a:cubicBezTo>
                      <a:pt x="1628048" y="370972"/>
                      <a:pt x="1648368" y="369702"/>
                      <a:pt x="1671228" y="369702"/>
                    </a:cubicBezTo>
                    <a:lnTo>
                      <a:pt x="1671228" y="310012"/>
                    </a:lnTo>
                    <a:cubicBezTo>
                      <a:pt x="1669958" y="275284"/>
                      <a:pt x="1668688" y="264844"/>
                      <a:pt x="1668688" y="253751"/>
                    </a:cubicBezTo>
                    <a:cubicBezTo>
                      <a:pt x="1668688" y="240917"/>
                      <a:pt x="1672498" y="227867"/>
                      <a:pt x="1666148" y="215033"/>
                    </a:cubicBezTo>
                    <a:cubicBezTo>
                      <a:pt x="1658528" y="206550"/>
                      <a:pt x="1647098" y="39284"/>
                      <a:pt x="1647098" y="30801"/>
                    </a:cubicBezTo>
                    <a:cubicBezTo>
                      <a:pt x="1644558" y="24928"/>
                      <a:pt x="1643288" y="18838"/>
                      <a:pt x="1640748" y="12965"/>
                    </a:cubicBezTo>
                    <a:cubicBezTo>
                      <a:pt x="1640748" y="11225"/>
                      <a:pt x="1639478" y="9485"/>
                      <a:pt x="1638208" y="6350"/>
                    </a:cubicBezTo>
                    <a:cubicBezTo>
                      <a:pt x="1628048" y="3810"/>
                      <a:pt x="1619158" y="2540"/>
                      <a:pt x="1608998" y="1270"/>
                    </a:cubicBezTo>
                    <a:cubicBezTo>
                      <a:pt x="1601378" y="0"/>
                      <a:pt x="1593758" y="1270"/>
                      <a:pt x="1587408" y="1270"/>
                    </a:cubicBezTo>
                    <a:lnTo>
                      <a:pt x="7565" y="6350"/>
                    </a:lnTo>
                    <a:lnTo>
                      <a:pt x="2540" y="340492"/>
                    </a:lnTo>
                    <a:close/>
                  </a:path>
                </a:pathLst>
              </a:custGeom>
              <a:solidFill>
                <a:srgbClr val="9E9E9E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11430" y="16510"/>
                <a:ext cx="1648368" cy="360812"/>
              </a:xfrm>
              <a:custGeom>
                <a:avLst/>
                <a:gdLst/>
                <a:ahLst/>
                <a:cxnLst/>
                <a:rect r="r" b="b" t="t" l="l"/>
                <a:pathLst>
                  <a:path h="360812" w="1648368">
                    <a:moveTo>
                      <a:pt x="1648368" y="360812"/>
                    </a:moveTo>
                    <a:lnTo>
                      <a:pt x="0" y="353192"/>
                    </a:lnTo>
                    <a:lnTo>
                      <a:pt x="0" y="131825"/>
                    </a:lnTo>
                    <a:lnTo>
                      <a:pt x="7620" y="20320"/>
                    </a:lnTo>
                    <a:lnTo>
                      <a:pt x="819591" y="0"/>
                    </a:lnTo>
                    <a:lnTo>
                      <a:pt x="1626778" y="8890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-3810" y="0"/>
                <a:ext cx="1677578" cy="387482"/>
              </a:xfrm>
              <a:custGeom>
                <a:avLst/>
                <a:gdLst/>
                <a:ahLst/>
                <a:cxnLst/>
                <a:rect r="r" b="b" t="t" l="l"/>
                <a:pathLst>
                  <a:path h="387482" w="1677578">
                    <a:moveTo>
                      <a:pt x="1643288" y="21590"/>
                    </a:moveTo>
                    <a:cubicBezTo>
                      <a:pt x="1644558" y="34290"/>
                      <a:pt x="1644558" y="44450"/>
                      <a:pt x="1645828" y="52412"/>
                    </a:cubicBezTo>
                    <a:cubicBezTo>
                      <a:pt x="1648368" y="58285"/>
                      <a:pt x="1649638" y="64375"/>
                      <a:pt x="1652178" y="70248"/>
                    </a:cubicBezTo>
                    <a:cubicBezTo>
                      <a:pt x="1652178" y="78731"/>
                      <a:pt x="1664878" y="245998"/>
                      <a:pt x="1671228" y="254481"/>
                    </a:cubicBezTo>
                    <a:cubicBezTo>
                      <a:pt x="1677578" y="267314"/>
                      <a:pt x="1673768" y="280365"/>
                      <a:pt x="1673768" y="293198"/>
                    </a:cubicBezTo>
                    <a:cubicBezTo>
                      <a:pt x="1673768" y="304508"/>
                      <a:pt x="1675038" y="314949"/>
                      <a:pt x="1676308" y="326522"/>
                    </a:cubicBezTo>
                    <a:lnTo>
                      <a:pt x="1676308" y="386212"/>
                    </a:lnTo>
                    <a:cubicBezTo>
                      <a:pt x="1653448" y="386212"/>
                      <a:pt x="1633128" y="387482"/>
                      <a:pt x="1612808" y="386212"/>
                    </a:cubicBezTo>
                    <a:cubicBezTo>
                      <a:pt x="1532098" y="381132"/>
                      <a:pt x="1450213" y="387482"/>
                      <a:pt x="1369568" y="382402"/>
                    </a:cubicBezTo>
                    <a:cubicBezTo>
                      <a:pt x="1321181" y="378592"/>
                      <a:pt x="1274035" y="381132"/>
                      <a:pt x="1225648" y="378592"/>
                    </a:cubicBezTo>
                    <a:lnTo>
                      <a:pt x="1158651" y="374782"/>
                    </a:lnTo>
                    <a:cubicBezTo>
                      <a:pt x="1145003" y="374782"/>
                      <a:pt x="1132596" y="376052"/>
                      <a:pt x="1118949" y="376052"/>
                    </a:cubicBezTo>
                    <a:cubicBezTo>
                      <a:pt x="1084210" y="374782"/>
                      <a:pt x="988677" y="376052"/>
                      <a:pt x="953937" y="374782"/>
                    </a:cubicBezTo>
                    <a:cubicBezTo>
                      <a:pt x="929123" y="373512"/>
                      <a:pt x="432848" y="382402"/>
                      <a:pt x="408034" y="381132"/>
                    </a:cubicBezTo>
                    <a:cubicBezTo>
                      <a:pt x="401831" y="381132"/>
                      <a:pt x="394387" y="382402"/>
                      <a:pt x="388183" y="382402"/>
                    </a:cubicBezTo>
                    <a:cubicBezTo>
                      <a:pt x="373295" y="382402"/>
                      <a:pt x="359648" y="383672"/>
                      <a:pt x="344759" y="383672"/>
                    </a:cubicBezTo>
                    <a:cubicBezTo>
                      <a:pt x="307539" y="383672"/>
                      <a:pt x="271559" y="382402"/>
                      <a:pt x="234338" y="381132"/>
                    </a:cubicBezTo>
                    <a:cubicBezTo>
                      <a:pt x="212006" y="379862"/>
                      <a:pt x="189673" y="378592"/>
                      <a:pt x="168582" y="377322"/>
                    </a:cubicBezTo>
                    <a:cubicBezTo>
                      <a:pt x="128880" y="376052"/>
                      <a:pt x="89177" y="374782"/>
                      <a:pt x="48235" y="374782"/>
                    </a:cubicBezTo>
                    <a:cubicBezTo>
                      <a:pt x="38100" y="374782"/>
                      <a:pt x="29210" y="374782"/>
                      <a:pt x="19050" y="373512"/>
                    </a:cubicBezTo>
                    <a:cubicBezTo>
                      <a:pt x="10160" y="372242"/>
                      <a:pt x="5080" y="365892"/>
                      <a:pt x="7620" y="357002"/>
                    </a:cubicBezTo>
                    <a:cubicBezTo>
                      <a:pt x="16510" y="325825"/>
                      <a:pt x="12700" y="320387"/>
                      <a:pt x="11430" y="314731"/>
                    </a:cubicBezTo>
                    <a:cubicBezTo>
                      <a:pt x="10160" y="303203"/>
                      <a:pt x="6350" y="291893"/>
                      <a:pt x="7620" y="280365"/>
                    </a:cubicBezTo>
                    <a:cubicBezTo>
                      <a:pt x="5080" y="266009"/>
                      <a:pt x="0" y="88302"/>
                      <a:pt x="7620" y="73728"/>
                    </a:cubicBezTo>
                    <a:cubicBezTo>
                      <a:pt x="8890" y="70901"/>
                      <a:pt x="7620" y="67856"/>
                      <a:pt x="8890" y="65028"/>
                    </a:cubicBezTo>
                    <a:cubicBezTo>
                      <a:pt x="10160" y="60460"/>
                      <a:pt x="12700" y="55457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8160" y="30480"/>
                      <a:pt x="78011" y="29210"/>
                    </a:cubicBezTo>
                    <a:cubicBezTo>
                      <a:pt x="111510" y="25400"/>
                      <a:pt x="145008" y="22860"/>
                      <a:pt x="179748" y="20320"/>
                    </a:cubicBezTo>
                    <a:cubicBezTo>
                      <a:pt x="203321" y="17780"/>
                      <a:pt x="226894" y="16510"/>
                      <a:pt x="249226" y="13970"/>
                    </a:cubicBezTo>
                    <a:cubicBezTo>
                      <a:pt x="271559" y="11430"/>
                      <a:pt x="295132" y="8890"/>
                      <a:pt x="317464" y="8890"/>
                    </a:cubicBezTo>
                    <a:cubicBezTo>
                      <a:pt x="342278" y="7620"/>
                      <a:pt x="367092" y="10160"/>
                      <a:pt x="391905" y="8890"/>
                    </a:cubicBezTo>
                    <a:cubicBezTo>
                      <a:pt x="422923" y="8890"/>
                      <a:pt x="984954" y="6350"/>
                      <a:pt x="1015972" y="5080"/>
                    </a:cubicBezTo>
                    <a:cubicBezTo>
                      <a:pt x="1045748" y="3810"/>
                      <a:pt x="1075525" y="2540"/>
                      <a:pt x="1106542" y="2540"/>
                    </a:cubicBezTo>
                    <a:cubicBezTo>
                      <a:pt x="1157410" y="1270"/>
                      <a:pt x="1207038" y="0"/>
                      <a:pt x="1257906" y="0"/>
                    </a:cubicBezTo>
                    <a:cubicBezTo>
                      <a:pt x="1278998" y="0"/>
                      <a:pt x="1301330" y="2540"/>
                      <a:pt x="1322422" y="2540"/>
                    </a:cubicBezTo>
                    <a:cubicBezTo>
                      <a:pt x="1380734" y="3810"/>
                      <a:pt x="1440287" y="5080"/>
                      <a:pt x="1498599" y="7620"/>
                    </a:cubicBezTo>
                    <a:cubicBezTo>
                      <a:pt x="1529617" y="8890"/>
                      <a:pt x="1560634" y="12700"/>
                      <a:pt x="1591651" y="16510"/>
                    </a:cubicBezTo>
                    <a:lnTo>
                      <a:pt x="1612808" y="16510"/>
                    </a:lnTo>
                    <a:cubicBezTo>
                      <a:pt x="1624238" y="17780"/>
                      <a:pt x="1633128" y="20320"/>
                      <a:pt x="1643288" y="21590"/>
                    </a:cubicBezTo>
                    <a:close/>
                    <a:moveTo>
                      <a:pt x="1653448" y="369702"/>
                    </a:moveTo>
                    <a:cubicBezTo>
                      <a:pt x="1654718" y="353192"/>
                      <a:pt x="1655988" y="340492"/>
                      <a:pt x="1655988" y="327792"/>
                    </a:cubicBezTo>
                    <a:cubicBezTo>
                      <a:pt x="1654718" y="313861"/>
                      <a:pt x="1653448" y="302333"/>
                      <a:pt x="1653448" y="289935"/>
                    </a:cubicBezTo>
                    <a:cubicBezTo>
                      <a:pt x="1653448" y="284280"/>
                      <a:pt x="1655988" y="278625"/>
                      <a:pt x="1654718" y="272969"/>
                    </a:cubicBezTo>
                    <a:cubicBezTo>
                      <a:pt x="1654718" y="267749"/>
                      <a:pt x="1653448" y="262311"/>
                      <a:pt x="1652178" y="257091"/>
                    </a:cubicBezTo>
                    <a:cubicBezTo>
                      <a:pt x="1647098" y="249043"/>
                      <a:pt x="1635668" y="82429"/>
                      <a:pt x="1635668" y="74381"/>
                    </a:cubicBezTo>
                    <a:cubicBezTo>
                      <a:pt x="1633128" y="67638"/>
                      <a:pt x="1630588" y="60678"/>
                      <a:pt x="1628048" y="53935"/>
                    </a:cubicBezTo>
                    <a:cubicBezTo>
                      <a:pt x="1626778" y="44450"/>
                      <a:pt x="1625508" y="43180"/>
                      <a:pt x="1609021" y="41910"/>
                    </a:cubicBezTo>
                    <a:cubicBezTo>
                      <a:pt x="1605299" y="41910"/>
                      <a:pt x="1602817" y="41910"/>
                      <a:pt x="1599095" y="40640"/>
                    </a:cubicBezTo>
                    <a:cubicBezTo>
                      <a:pt x="1568078" y="36830"/>
                      <a:pt x="1535820" y="31750"/>
                      <a:pt x="1504803" y="30480"/>
                    </a:cubicBezTo>
                    <a:cubicBezTo>
                      <a:pt x="1429121" y="26670"/>
                      <a:pt x="1352198" y="25400"/>
                      <a:pt x="1276516" y="22860"/>
                    </a:cubicBezTo>
                    <a:lnTo>
                      <a:pt x="1187187" y="22860"/>
                    </a:lnTo>
                    <a:cubicBezTo>
                      <a:pt x="1147485" y="22860"/>
                      <a:pt x="1107783" y="22860"/>
                      <a:pt x="1069321" y="24130"/>
                    </a:cubicBezTo>
                    <a:cubicBezTo>
                      <a:pt x="1035823" y="25400"/>
                      <a:pt x="471310" y="29210"/>
                      <a:pt x="437811" y="29210"/>
                    </a:cubicBezTo>
                    <a:cubicBezTo>
                      <a:pt x="383221" y="29210"/>
                      <a:pt x="328630" y="26670"/>
                      <a:pt x="274040" y="33020"/>
                    </a:cubicBezTo>
                    <a:cubicBezTo>
                      <a:pt x="245504" y="36830"/>
                      <a:pt x="218209" y="36830"/>
                      <a:pt x="190914" y="38100"/>
                    </a:cubicBezTo>
                    <a:cubicBezTo>
                      <a:pt x="143768" y="41910"/>
                      <a:pt x="96622" y="45720"/>
                      <a:pt x="49475" y="50800"/>
                    </a:cubicBezTo>
                    <a:cubicBezTo>
                      <a:pt x="36830" y="50800"/>
                      <a:pt x="34290" y="52195"/>
                      <a:pt x="33020" y="54805"/>
                    </a:cubicBezTo>
                    <a:cubicBezTo>
                      <a:pt x="31750" y="58720"/>
                      <a:pt x="31750" y="62635"/>
                      <a:pt x="30480" y="66550"/>
                    </a:cubicBezTo>
                    <a:cubicBezTo>
                      <a:pt x="29210" y="73076"/>
                      <a:pt x="26670" y="79384"/>
                      <a:pt x="25400" y="85909"/>
                    </a:cubicBezTo>
                    <a:cubicBezTo>
                      <a:pt x="20320" y="92869"/>
                      <a:pt x="26670" y="262964"/>
                      <a:pt x="29210" y="269924"/>
                    </a:cubicBezTo>
                    <a:cubicBezTo>
                      <a:pt x="29210" y="277319"/>
                      <a:pt x="29210" y="284932"/>
                      <a:pt x="30480" y="292328"/>
                    </a:cubicBezTo>
                    <a:cubicBezTo>
                      <a:pt x="30480" y="297766"/>
                      <a:pt x="33020" y="303203"/>
                      <a:pt x="33020" y="308641"/>
                    </a:cubicBezTo>
                    <a:cubicBezTo>
                      <a:pt x="33020" y="314514"/>
                      <a:pt x="33020" y="320387"/>
                      <a:pt x="31750" y="327792"/>
                    </a:cubicBezTo>
                    <a:lnTo>
                      <a:pt x="31750" y="337952"/>
                    </a:lnTo>
                    <a:cubicBezTo>
                      <a:pt x="31750" y="348112"/>
                      <a:pt x="35560" y="351922"/>
                      <a:pt x="44450" y="351922"/>
                    </a:cubicBezTo>
                    <a:cubicBezTo>
                      <a:pt x="60642" y="351922"/>
                      <a:pt x="78011" y="353192"/>
                      <a:pt x="94140" y="353192"/>
                    </a:cubicBezTo>
                    <a:cubicBezTo>
                      <a:pt x="117713" y="353192"/>
                      <a:pt x="142527" y="350652"/>
                      <a:pt x="166100" y="353192"/>
                    </a:cubicBezTo>
                    <a:cubicBezTo>
                      <a:pt x="204562" y="357002"/>
                      <a:pt x="243023" y="359542"/>
                      <a:pt x="281484" y="358272"/>
                    </a:cubicBezTo>
                    <a:cubicBezTo>
                      <a:pt x="306298" y="357002"/>
                      <a:pt x="329871" y="359542"/>
                      <a:pt x="354685" y="359542"/>
                    </a:cubicBezTo>
                    <a:cubicBezTo>
                      <a:pt x="390665" y="359542"/>
                      <a:pt x="426645" y="358272"/>
                      <a:pt x="462625" y="359542"/>
                    </a:cubicBezTo>
                    <a:cubicBezTo>
                      <a:pt x="515974" y="360812"/>
                      <a:pt x="1101579" y="350652"/>
                      <a:pt x="1156170" y="353192"/>
                    </a:cubicBezTo>
                    <a:cubicBezTo>
                      <a:pt x="1179743" y="354462"/>
                      <a:pt x="1203316" y="355732"/>
                      <a:pt x="1225648" y="355732"/>
                    </a:cubicBezTo>
                    <a:cubicBezTo>
                      <a:pt x="1266591" y="358272"/>
                      <a:pt x="1306293" y="354462"/>
                      <a:pt x="1347235" y="358272"/>
                    </a:cubicBezTo>
                    <a:cubicBezTo>
                      <a:pt x="1380734" y="360812"/>
                      <a:pt x="1414233" y="360812"/>
                      <a:pt x="1447731" y="363352"/>
                    </a:cubicBezTo>
                    <a:cubicBezTo>
                      <a:pt x="1497359" y="367162"/>
                      <a:pt x="1546986" y="369702"/>
                      <a:pt x="1596614" y="370972"/>
                    </a:cubicBezTo>
                    <a:cubicBezTo>
                      <a:pt x="1615348" y="370972"/>
                      <a:pt x="1633128" y="369702"/>
                      <a:pt x="1653448" y="369702"/>
                    </a:cubicBezTo>
                    <a:close/>
                  </a:path>
                </a:pathLst>
              </a:custGeom>
              <a:solidFill>
                <a:srgbClr val="2C2C2E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6304977" y="611485"/>
              <a:ext cx="2993469" cy="727510"/>
              <a:chOff x="0" y="0"/>
              <a:chExt cx="1709328" cy="41542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38100" y="44450"/>
                <a:ext cx="1672498" cy="370972"/>
              </a:xfrm>
              <a:custGeom>
                <a:avLst/>
                <a:gdLst/>
                <a:ahLst/>
                <a:cxnLst/>
                <a:rect r="r" b="b" t="t" l="l"/>
                <a:pathLst>
                  <a:path h="370972" w="1672498">
                    <a:moveTo>
                      <a:pt x="2540" y="340492"/>
                    </a:moveTo>
                    <a:cubicBezTo>
                      <a:pt x="0" y="349382"/>
                      <a:pt x="5080" y="355732"/>
                      <a:pt x="13769" y="357002"/>
                    </a:cubicBezTo>
                    <a:cubicBezTo>
                      <a:pt x="23694" y="358272"/>
                      <a:pt x="32379" y="358272"/>
                      <a:pt x="42305" y="358272"/>
                    </a:cubicBezTo>
                    <a:cubicBezTo>
                      <a:pt x="82007" y="359542"/>
                      <a:pt x="121709" y="359542"/>
                      <a:pt x="162652" y="360812"/>
                    </a:cubicBezTo>
                    <a:cubicBezTo>
                      <a:pt x="184984" y="362082"/>
                      <a:pt x="207316" y="363352"/>
                      <a:pt x="228408" y="364622"/>
                    </a:cubicBezTo>
                    <a:cubicBezTo>
                      <a:pt x="265629" y="365892"/>
                      <a:pt x="301609" y="365892"/>
                      <a:pt x="338829" y="367162"/>
                    </a:cubicBezTo>
                    <a:cubicBezTo>
                      <a:pt x="353718" y="367162"/>
                      <a:pt x="367365" y="367162"/>
                      <a:pt x="382253" y="365892"/>
                    </a:cubicBezTo>
                    <a:cubicBezTo>
                      <a:pt x="388457" y="365892"/>
                      <a:pt x="395901" y="364622"/>
                      <a:pt x="402104" y="364622"/>
                    </a:cubicBezTo>
                    <a:cubicBezTo>
                      <a:pt x="426918" y="365892"/>
                      <a:pt x="923193" y="357002"/>
                      <a:pt x="948007" y="358272"/>
                    </a:cubicBezTo>
                    <a:cubicBezTo>
                      <a:pt x="982747" y="359542"/>
                      <a:pt x="1078280" y="359542"/>
                      <a:pt x="1113019" y="359542"/>
                    </a:cubicBezTo>
                    <a:cubicBezTo>
                      <a:pt x="1126666" y="359542"/>
                      <a:pt x="1139073" y="358272"/>
                      <a:pt x="1152721" y="358272"/>
                    </a:cubicBezTo>
                    <a:lnTo>
                      <a:pt x="1219718" y="362082"/>
                    </a:lnTo>
                    <a:cubicBezTo>
                      <a:pt x="1268105" y="364622"/>
                      <a:pt x="1315251" y="362082"/>
                      <a:pt x="1363638" y="365892"/>
                    </a:cubicBezTo>
                    <a:cubicBezTo>
                      <a:pt x="1444283" y="370972"/>
                      <a:pt x="1526168" y="364622"/>
                      <a:pt x="1607728" y="369702"/>
                    </a:cubicBezTo>
                    <a:cubicBezTo>
                      <a:pt x="1628048" y="370972"/>
                      <a:pt x="1648368" y="369702"/>
                      <a:pt x="1671228" y="369702"/>
                    </a:cubicBezTo>
                    <a:lnTo>
                      <a:pt x="1671228" y="310012"/>
                    </a:lnTo>
                    <a:cubicBezTo>
                      <a:pt x="1669958" y="275284"/>
                      <a:pt x="1668688" y="264844"/>
                      <a:pt x="1668688" y="253751"/>
                    </a:cubicBezTo>
                    <a:cubicBezTo>
                      <a:pt x="1668688" y="240917"/>
                      <a:pt x="1672498" y="227867"/>
                      <a:pt x="1666148" y="215033"/>
                    </a:cubicBezTo>
                    <a:cubicBezTo>
                      <a:pt x="1658528" y="206550"/>
                      <a:pt x="1647098" y="39284"/>
                      <a:pt x="1647098" y="30801"/>
                    </a:cubicBezTo>
                    <a:cubicBezTo>
                      <a:pt x="1644558" y="24928"/>
                      <a:pt x="1643288" y="18838"/>
                      <a:pt x="1640748" y="12965"/>
                    </a:cubicBezTo>
                    <a:cubicBezTo>
                      <a:pt x="1640748" y="11225"/>
                      <a:pt x="1639478" y="9485"/>
                      <a:pt x="1638208" y="6350"/>
                    </a:cubicBezTo>
                    <a:cubicBezTo>
                      <a:pt x="1628048" y="3810"/>
                      <a:pt x="1619158" y="2540"/>
                      <a:pt x="1608998" y="1270"/>
                    </a:cubicBezTo>
                    <a:cubicBezTo>
                      <a:pt x="1601378" y="0"/>
                      <a:pt x="1593758" y="1270"/>
                      <a:pt x="1587408" y="1270"/>
                    </a:cubicBezTo>
                    <a:lnTo>
                      <a:pt x="7565" y="6350"/>
                    </a:lnTo>
                    <a:lnTo>
                      <a:pt x="2540" y="340492"/>
                    </a:lnTo>
                    <a:close/>
                  </a:path>
                </a:pathLst>
              </a:custGeom>
              <a:solidFill>
                <a:srgbClr val="9E9E9E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11430" y="16510"/>
                <a:ext cx="1648368" cy="360812"/>
              </a:xfrm>
              <a:custGeom>
                <a:avLst/>
                <a:gdLst/>
                <a:ahLst/>
                <a:cxnLst/>
                <a:rect r="r" b="b" t="t" l="l"/>
                <a:pathLst>
                  <a:path h="360812" w="1648368">
                    <a:moveTo>
                      <a:pt x="1648368" y="360812"/>
                    </a:moveTo>
                    <a:lnTo>
                      <a:pt x="0" y="353192"/>
                    </a:lnTo>
                    <a:lnTo>
                      <a:pt x="0" y="131825"/>
                    </a:lnTo>
                    <a:lnTo>
                      <a:pt x="7620" y="20320"/>
                    </a:lnTo>
                    <a:lnTo>
                      <a:pt x="819591" y="0"/>
                    </a:lnTo>
                    <a:lnTo>
                      <a:pt x="1626778" y="8890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-3810" y="0"/>
                <a:ext cx="1677578" cy="387482"/>
              </a:xfrm>
              <a:custGeom>
                <a:avLst/>
                <a:gdLst/>
                <a:ahLst/>
                <a:cxnLst/>
                <a:rect r="r" b="b" t="t" l="l"/>
                <a:pathLst>
                  <a:path h="387482" w="1677578">
                    <a:moveTo>
                      <a:pt x="1643288" y="21590"/>
                    </a:moveTo>
                    <a:cubicBezTo>
                      <a:pt x="1644558" y="34290"/>
                      <a:pt x="1644558" y="44450"/>
                      <a:pt x="1645828" y="52412"/>
                    </a:cubicBezTo>
                    <a:cubicBezTo>
                      <a:pt x="1648368" y="58285"/>
                      <a:pt x="1649638" y="64375"/>
                      <a:pt x="1652178" y="70248"/>
                    </a:cubicBezTo>
                    <a:cubicBezTo>
                      <a:pt x="1652178" y="78731"/>
                      <a:pt x="1664878" y="245998"/>
                      <a:pt x="1671228" y="254481"/>
                    </a:cubicBezTo>
                    <a:cubicBezTo>
                      <a:pt x="1677578" y="267314"/>
                      <a:pt x="1673768" y="280365"/>
                      <a:pt x="1673768" y="293198"/>
                    </a:cubicBezTo>
                    <a:cubicBezTo>
                      <a:pt x="1673768" y="304508"/>
                      <a:pt x="1675038" y="314949"/>
                      <a:pt x="1676308" y="326522"/>
                    </a:cubicBezTo>
                    <a:lnTo>
                      <a:pt x="1676308" y="386212"/>
                    </a:lnTo>
                    <a:cubicBezTo>
                      <a:pt x="1653448" y="386212"/>
                      <a:pt x="1633128" y="387482"/>
                      <a:pt x="1612808" y="386212"/>
                    </a:cubicBezTo>
                    <a:cubicBezTo>
                      <a:pt x="1532098" y="381132"/>
                      <a:pt x="1450213" y="387482"/>
                      <a:pt x="1369568" y="382402"/>
                    </a:cubicBezTo>
                    <a:cubicBezTo>
                      <a:pt x="1321181" y="378592"/>
                      <a:pt x="1274035" y="381132"/>
                      <a:pt x="1225648" y="378592"/>
                    </a:cubicBezTo>
                    <a:lnTo>
                      <a:pt x="1158651" y="374782"/>
                    </a:lnTo>
                    <a:cubicBezTo>
                      <a:pt x="1145003" y="374782"/>
                      <a:pt x="1132596" y="376052"/>
                      <a:pt x="1118949" y="376052"/>
                    </a:cubicBezTo>
                    <a:cubicBezTo>
                      <a:pt x="1084210" y="374782"/>
                      <a:pt x="988677" y="376052"/>
                      <a:pt x="953937" y="374782"/>
                    </a:cubicBezTo>
                    <a:cubicBezTo>
                      <a:pt x="929123" y="373512"/>
                      <a:pt x="432848" y="382402"/>
                      <a:pt x="408034" y="381132"/>
                    </a:cubicBezTo>
                    <a:cubicBezTo>
                      <a:pt x="401831" y="381132"/>
                      <a:pt x="394387" y="382402"/>
                      <a:pt x="388183" y="382402"/>
                    </a:cubicBezTo>
                    <a:cubicBezTo>
                      <a:pt x="373295" y="382402"/>
                      <a:pt x="359648" y="383672"/>
                      <a:pt x="344759" y="383672"/>
                    </a:cubicBezTo>
                    <a:cubicBezTo>
                      <a:pt x="307539" y="383672"/>
                      <a:pt x="271559" y="382402"/>
                      <a:pt x="234338" y="381132"/>
                    </a:cubicBezTo>
                    <a:cubicBezTo>
                      <a:pt x="212006" y="379862"/>
                      <a:pt x="189673" y="378592"/>
                      <a:pt x="168582" y="377322"/>
                    </a:cubicBezTo>
                    <a:cubicBezTo>
                      <a:pt x="128880" y="376052"/>
                      <a:pt x="89177" y="374782"/>
                      <a:pt x="48235" y="374782"/>
                    </a:cubicBezTo>
                    <a:cubicBezTo>
                      <a:pt x="38100" y="374782"/>
                      <a:pt x="29210" y="374782"/>
                      <a:pt x="19050" y="373512"/>
                    </a:cubicBezTo>
                    <a:cubicBezTo>
                      <a:pt x="10160" y="372242"/>
                      <a:pt x="5080" y="365892"/>
                      <a:pt x="7620" y="357002"/>
                    </a:cubicBezTo>
                    <a:cubicBezTo>
                      <a:pt x="16510" y="325825"/>
                      <a:pt x="12700" y="320387"/>
                      <a:pt x="11430" y="314731"/>
                    </a:cubicBezTo>
                    <a:cubicBezTo>
                      <a:pt x="10160" y="303203"/>
                      <a:pt x="6350" y="291893"/>
                      <a:pt x="7620" y="280365"/>
                    </a:cubicBezTo>
                    <a:cubicBezTo>
                      <a:pt x="5080" y="266009"/>
                      <a:pt x="0" y="88302"/>
                      <a:pt x="7620" y="73728"/>
                    </a:cubicBezTo>
                    <a:cubicBezTo>
                      <a:pt x="8890" y="70901"/>
                      <a:pt x="7620" y="67856"/>
                      <a:pt x="8890" y="65028"/>
                    </a:cubicBezTo>
                    <a:cubicBezTo>
                      <a:pt x="10160" y="60460"/>
                      <a:pt x="12700" y="55457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58160" y="30480"/>
                      <a:pt x="78011" y="29210"/>
                    </a:cubicBezTo>
                    <a:cubicBezTo>
                      <a:pt x="111510" y="25400"/>
                      <a:pt x="145008" y="22860"/>
                      <a:pt x="179748" y="20320"/>
                    </a:cubicBezTo>
                    <a:cubicBezTo>
                      <a:pt x="203321" y="17780"/>
                      <a:pt x="226894" y="16510"/>
                      <a:pt x="249226" y="13970"/>
                    </a:cubicBezTo>
                    <a:cubicBezTo>
                      <a:pt x="271559" y="11430"/>
                      <a:pt x="295132" y="8890"/>
                      <a:pt x="317464" y="8890"/>
                    </a:cubicBezTo>
                    <a:cubicBezTo>
                      <a:pt x="342278" y="7620"/>
                      <a:pt x="367092" y="10160"/>
                      <a:pt x="391905" y="8890"/>
                    </a:cubicBezTo>
                    <a:cubicBezTo>
                      <a:pt x="422923" y="8890"/>
                      <a:pt x="984954" y="6350"/>
                      <a:pt x="1015972" y="5080"/>
                    </a:cubicBezTo>
                    <a:cubicBezTo>
                      <a:pt x="1045748" y="3810"/>
                      <a:pt x="1075525" y="2540"/>
                      <a:pt x="1106542" y="2540"/>
                    </a:cubicBezTo>
                    <a:cubicBezTo>
                      <a:pt x="1157410" y="1270"/>
                      <a:pt x="1207038" y="0"/>
                      <a:pt x="1257906" y="0"/>
                    </a:cubicBezTo>
                    <a:cubicBezTo>
                      <a:pt x="1278998" y="0"/>
                      <a:pt x="1301330" y="2540"/>
                      <a:pt x="1322422" y="2540"/>
                    </a:cubicBezTo>
                    <a:cubicBezTo>
                      <a:pt x="1380734" y="3810"/>
                      <a:pt x="1440287" y="5080"/>
                      <a:pt x="1498599" y="7620"/>
                    </a:cubicBezTo>
                    <a:cubicBezTo>
                      <a:pt x="1529617" y="8890"/>
                      <a:pt x="1560634" y="12700"/>
                      <a:pt x="1591651" y="16510"/>
                    </a:cubicBezTo>
                    <a:lnTo>
                      <a:pt x="1612808" y="16510"/>
                    </a:lnTo>
                    <a:cubicBezTo>
                      <a:pt x="1624238" y="17780"/>
                      <a:pt x="1633128" y="20320"/>
                      <a:pt x="1643288" y="21590"/>
                    </a:cubicBezTo>
                    <a:close/>
                    <a:moveTo>
                      <a:pt x="1653448" y="369702"/>
                    </a:moveTo>
                    <a:cubicBezTo>
                      <a:pt x="1654718" y="353192"/>
                      <a:pt x="1655988" y="340492"/>
                      <a:pt x="1655988" y="327792"/>
                    </a:cubicBezTo>
                    <a:cubicBezTo>
                      <a:pt x="1654718" y="313861"/>
                      <a:pt x="1653448" y="302333"/>
                      <a:pt x="1653448" y="289935"/>
                    </a:cubicBezTo>
                    <a:cubicBezTo>
                      <a:pt x="1653448" y="284280"/>
                      <a:pt x="1655988" y="278625"/>
                      <a:pt x="1654718" y="272969"/>
                    </a:cubicBezTo>
                    <a:cubicBezTo>
                      <a:pt x="1654718" y="267749"/>
                      <a:pt x="1653448" y="262311"/>
                      <a:pt x="1652178" y="257091"/>
                    </a:cubicBezTo>
                    <a:cubicBezTo>
                      <a:pt x="1647098" y="249043"/>
                      <a:pt x="1635668" y="82429"/>
                      <a:pt x="1635668" y="74381"/>
                    </a:cubicBezTo>
                    <a:cubicBezTo>
                      <a:pt x="1633128" y="67638"/>
                      <a:pt x="1630588" y="60678"/>
                      <a:pt x="1628048" y="53935"/>
                    </a:cubicBezTo>
                    <a:cubicBezTo>
                      <a:pt x="1626778" y="44450"/>
                      <a:pt x="1625508" y="43180"/>
                      <a:pt x="1609021" y="41910"/>
                    </a:cubicBezTo>
                    <a:cubicBezTo>
                      <a:pt x="1605299" y="41910"/>
                      <a:pt x="1602817" y="41910"/>
                      <a:pt x="1599095" y="40640"/>
                    </a:cubicBezTo>
                    <a:cubicBezTo>
                      <a:pt x="1568078" y="36830"/>
                      <a:pt x="1535820" y="31750"/>
                      <a:pt x="1504803" y="30480"/>
                    </a:cubicBezTo>
                    <a:cubicBezTo>
                      <a:pt x="1429121" y="26670"/>
                      <a:pt x="1352198" y="25400"/>
                      <a:pt x="1276516" y="22860"/>
                    </a:cubicBezTo>
                    <a:lnTo>
                      <a:pt x="1187187" y="22860"/>
                    </a:lnTo>
                    <a:cubicBezTo>
                      <a:pt x="1147485" y="22860"/>
                      <a:pt x="1107783" y="22860"/>
                      <a:pt x="1069321" y="24130"/>
                    </a:cubicBezTo>
                    <a:cubicBezTo>
                      <a:pt x="1035823" y="25400"/>
                      <a:pt x="471310" y="29210"/>
                      <a:pt x="437811" y="29210"/>
                    </a:cubicBezTo>
                    <a:cubicBezTo>
                      <a:pt x="383221" y="29210"/>
                      <a:pt x="328630" y="26670"/>
                      <a:pt x="274040" y="33020"/>
                    </a:cubicBezTo>
                    <a:cubicBezTo>
                      <a:pt x="245504" y="36830"/>
                      <a:pt x="218209" y="36830"/>
                      <a:pt x="190914" y="38100"/>
                    </a:cubicBezTo>
                    <a:cubicBezTo>
                      <a:pt x="143768" y="41910"/>
                      <a:pt x="96622" y="45720"/>
                      <a:pt x="49475" y="50800"/>
                    </a:cubicBezTo>
                    <a:cubicBezTo>
                      <a:pt x="36830" y="50800"/>
                      <a:pt x="34290" y="52195"/>
                      <a:pt x="33020" y="54805"/>
                    </a:cubicBezTo>
                    <a:cubicBezTo>
                      <a:pt x="31750" y="58720"/>
                      <a:pt x="31750" y="62635"/>
                      <a:pt x="30480" y="66550"/>
                    </a:cubicBezTo>
                    <a:cubicBezTo>
                      <a:pt x="29210" y="73076"/>
                      <a:pt x="26670" y="79384"/>
                      <a:pt x="25400" y="85909"/>
                    </a:cubicBezTo>
                    <a:cubicBezTo>
                      <a:pt x="20320" y="92869"/>
                      <a:pt x="26670" y="262964"/>
                      <a:pt x="29210" y="269924"/>
                    </a:cubicBezTo>
                    <a:cubicBezTo>
                      <a:pt x="29210" y="277319"/>
                      <a:pt x="29210" y="284932"/>
                      <a:pt x="30480" y="292328"/>
                    </a:cubicBezTo>
                    <a:cubicBezTo>
                      <a:pt x="30480" y="297766"/>
                      <a:pt x="33020" y="303203"/>
                      <a:pt x="33020" y="308641"/>
                    </a:cubicBezTo>
                    <a:cubicBezTo>
                      <a:pt x="33020" y="314514"/>
                      <a:pt x="33020" y="320387"/>
                      <a:pt x="31750" y="327792"/>
                    </a:cubicBezTo>
                    <a:lnTo>
                      <a:pt x="31750" y="337952"/>
                    </a:lnTo>
                    <a:cubicBezTo>
                      <a:pt x="31750" y="348112"/>
                      <a:pt x="35560" y="351922"/>
                      <a:pt x="44450" y="351922"/>
                    </a:cubicBezTo>
                    <a:cubicBezTo>
                      <a:pt x="60642" y="351922"/>
                      <a:pt x="78011" y="353192"/>
                      <a:pt x="94140" y="353192"/>
                    </a:cubicBezTo>
                    <a:cubicBezTo>
                      <a:pt x="117713" y="353192"/>
                      <a:pt x="142527" y="350652"/>
                      <a:pt x="166100" y="353192"/>
                    </a:cubicBezTo>
                    <a:cubicBezTo>
                      <a:pt x="204562" y="357002"/>
                      <a:pt x="243023" y="359542"/>
                      <a:pt x="281484" y="358272"/>
                    </a:cubicBezTo>
                    <a:cubicBezTo>
                      <a:pt x="306298" y="357002"/>
                      <a:pt x="329871" y="359542"/>
                      <a:pt x="354685" y="359542"/>
                    </a:cubicBezTo>
                    <a:cubicBezTo>
                      <a:pt x="390665" y="359542"/>
                      <a:pt x="426645" y="358272"/>
                      <a:pt x="462625" y="359542"/>
                    </a:cubicBezTo>
                    <a:cubicBezTo>
                      <a:pt x="515974" y="360812"/>
                      <a:pt x="1101579" y="350652"/>
                      <a:pt x="1156170" y="353192"/>
                    </a:cubicBezTo>
                    <a:cubicBezTo>
                      <a:pt x="1179743" y="354462"/>
                      <a:pt x="1203316" y="355732"/>
                      <a:pt x="1225648" y="355732"/>
                    </a:cubicBezTo>
                    <a:cubicBezTo>
                      <a:pt x="1266591" y="358272"/>
                      <a:pt x="1306293" y="354462"/>
                      <a:pt x="1347235" y="358272"/>
                    </a:cubicBezTo>
                    <a:cubicBezTo>
                      <a:pt x="1380734" y="360812"/>
                      <a:pt x="1414233" y="360812"/>
                      <a:pt x="1447731" y="363352"/>
                    </a:cubicBezTo>
                    <a:cubicBezTo>
                      <a:pt x="1497359" y="367162"/>
                      <a:pt x="1546986" y="369702"/>
                      <a:pt x="1596614" y="370972"/>
                    </a:cubicBezTo>
                    <a:cubicBezTo>
                      <a:pt x="1615348" y="370972"/>
                      <a:pt x="1633128" y="369702"/>
                      <a:pt x="1653448" y="369702"/>
                    </a:cubicBezTo>
                    <a:close/>
                  </a:path>
                </a:pathLst>
              </a:custGeom>
              <a:solidFill>
                <a:srgbClr val="2C2C2E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0">
              <a:off x="2550194" y="7375777"/>
              <a:ext cx="3498656" cy="1678090"/>
              <a:chOff x="0" y="0"/>
              <a:chExt cx="1997799" cy="95822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38100" y="44450"/>
                <a:ext cx="1960969" cy="913771"/>
              </a:xfrm>
              <a:custGeom>
                <a:avLst/>
                <a:gdLst/>
                <a:ahLst/>
                <a:cxnLst/>
                <a:rect r="r" b="b" t="t" l="l"/>
                <a:pathLst>
                  <a:path h="913771" w="1960969">
                    <a:moveTo>
                      <a:pt x="2540" y="883291"/>
                    </a:moveTo>
                    <a:cubicBezTo>
                      <a:pt x="0" y="892181"/>
                      <a:pt x="5080" y="898531"/>
                      <a:pt x="15340" y="899801"/>
                    </a:cubicBezTo>
                    <a:cubicBezTo>
                      <a:pt x="27098" y="901071"/>
                      <a:pt x="37386" y="901071"/>
                      <a:pt x="49143" y="901071"/>
                    </a:cubicBezTo>
                    <a:cubicBezTo>
                      <a:pt x="96174" y="902341"/>
                      <a:pt x="143204" y="902341"/>
                      <a:pt x="191704" y="903611"/>
                    </a:cubicBezTo>
                    <a:cubicBezTo>
                      <a:pt x="218159" y="904881"/>
                      <a:pt x="244613" y="906151"/>
                      <a:pt x="269598" y="907421"/>
                    </a:cubicBezTo>
                    <a:cubicBezTo>
                      <a:pt x="313689" y="908691"/>
                      <a:pt x="356311" y="908691"/>
                      <a:pt x="400402" y="909961"/>
                    </a:cubicBezTo>
                    <a:cubicBezTo>
                      <a:pt x="418038" y="909961"/>
                      <a:pt x="434205" y="909961"/>
                      <a:pt x="451841" y="908691"/>
                    </a:cubicBezTo>
                    <a:cubicBezTo>
                      <a:pt x="459190" y="908691"/>
                      <a:pt x="468008" y="907421"/>
                      <a:pt x="475356" y="907421"/>
                    </a:cubicBezTo>
                    <a:cubicBezTo>
                      <a:pt x="504750" y="908691"/>
                      <a:pt x="1092631" y="899801"/>
                      <a:pt x="1122025" y="901071"/>
                    </a:cubicBezTo>
                    <a:cubicBezTo>
                      <a:pt x="1163176" y="902341"/>
                      <a:pt x="1276343" y="902341"/>
                      <a:pt x="1317495" y="902341"/>
                    </a:cubicBezTo>
                    <a:cubicBezTo>
                      <a:pt x="1333662" y="902341"/>
                      <a:pt x="1348358" y="901071"/>
                      <a:pt x="1364525" y="901071"/>
                    </a:cubicBezTo>
                    <a:lnTo>
                      <a:pt x="1443889" y="904881"/>
                    </a:lnTo>
                    <a:cubicBezTo>
                      <a:pt x="1501207" y="907421"/>
                      <a:pt x="1557056" y="904881"/>
                      <a:pt x="1614374" y="908691"/>
                    </a:cubicBezTo>
                    <a:cubicBezTo>
                      <a:pt x="1709905" y="913771"/>
                      <a:pt x="1806905" y="907421"/>
                      <a:pt x="1896199" y="912501"/>
                    </a:cubicBezTo>
                    <a:cubicBezTo>
                      <a:pt x="1916519" y="913771"/>
                      <a:pt x="1936839" y="912501"/>
                      <a:pt x="1959699" y="912501"/>
                    </a:cubicBezTo>
                    <a:lnTo>
                      <a:pt x="1959699" y="852811"/>
                    </a:lnTo>
                    <a:cubicBezTo>
                      <a:pt x="1958429" y="805783"/>
                      <a:pt x="1957159" y="774658"/>
                      <a:pt x="1957159" y="741588"/>
                    </a:cubicBezTo>
                    <a:cubicBezTo>
                      <a:pt x="1957159" y="703331"/>
                      <a:pt x="1960969" y="664425"/>
                      <a:pt x="1954619" y="626168"/>
                    </a:cubicBezTo>
                    <a:cubicBezTo>
                      <a:pt x="1946999" y="600879"/>
                      <a:pt x="1935569" y="102236"/>
                      <a:pt x="1935569" y="76947"/>
                    </a:cubicBezTo>
                    <a:cubicBezTo>
                      <a:pt x="1933029" y="59440"/>
                      <a:pt x="1931759" y="41284"/>
                      <a:pt x="1929219" y="23776"/>
                    </a:cubicBezTo>
                    <a:cubicBezTo>
                      <a:pt x="1929219" y="18589"/>
                      <a:pt x="1927949" y="13401"/>
                      <a:pt x="1926679" y="6350"/>
                    </a:cubicBezTo>
                    <a:cubicBezTo>
                      <a:pt x="1916519" y="3810"/>
                      <a:pt x="1907629" y="2540"/>
                      <a:pt x="1897469" y="1270"/>
                    </a:cubicBezTo>
                    <a:cubicBezTo>
                      <a:pt x="1889849" y="0"/>
                      <a:pt x="1882229" y="1270"/>
                      <a:pt x="1875879" y="1270"/>
                    </a:cubicBezTo>
                    <a:lnTo>
                      <a:pt x="7992" y="6350"/>
                    </a:lnTo>
                    <a:lnTo>
                      <a:pt x="2540" y="883291"/>
                    </a:lnTo>
                    <a:close/>
                  </a:path>
                </a:pathLst>
              </a:custGeom>
              <a:solidFill>
                <a:srgbClr val="9E9E9E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11430" y="16510"/>
                <a:ext cx="1936839" cy="903611"/>
              </a:xfrm>
              <a:custGeom>
                <a:avLst/>
                <a:gdLst/>
                <a:ahLst/>
                <a:cxnLst/>
                <a:rect r="r" b="b" t="t" l="l"/>
                <a:pathLst>
                  <a:path h="903611" w="1936839">
                    <a:moveTo>
                      <a:pt x="1936839" y="903611"/>
                    </a:moveTo>
                    <a:lnTo>
                      <a:pt x="0" y="895991"/>
                    </a:lnTo>
                    <a:lnTo>
                      <a:pt x="0" y="322760"/>
                    </a:lnTo>
                    <a:lnTo>
                      <a:pt x="7620" y="20320"/>
                    </a:lnTo>
                    <a:lnTo>
                      <a:pt x="964982" y="0"/>
                    </a:lnTo>
                    <a:lnTo>
                      <a:pt x="1915249" y="8890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-3810" y="0"/>
                <a:ext cx="1966049" cy="930281"/>
              </a:xfrm>
              <a:custGeom>
                <a:avLst/>
                <a:gdLst/>
                <a:ahLst/>
                <a:cxnLst/>
                <a:rect r="r" b="b" t="t" l="l"/>
                <a:pathLst>
                  <a:path h="930281" w="1966049">
                    <a:moveTo>
                      <a:pt x="1931759" y="21590"/>
                    </a:moveTo>
                    <a:cubicBezTo>
                      <a:pt x="1933029" y="34290"/>
                      <a:pt x="1933029" y="44450"/>
                      <a:pt x="1934299" y="53312"/>
                    </a:cubicBezTo>
                    <a:cubicBezTo>
                      <a:pt x="1936839" y="70820"/>
                      <a:pt x="1938109" y="88976"/>
                      <a:pt x="1940649" y="106483"/>
                    </a:cubicBezTo>
                    <a:cubicBezTo>
                      <a:pt x="1940649" y="131772"/>
                      <a:pt x="1953349" y="630415"/>
                      <a:pt x="1959699" y="655704"/>
                    </a:cubicBezTo>
                    <a:cubicBezTo>
                      <a:pt x="1966049" y="693961"/>
                      <a:pt x="1962239" y="732867"/>
                      <a:pt x="1962239" y="771124"/>
                    </a:cubicBezTo>
                    <a:cubicBezTo>
                      <a:pt x="1962239" y="804843"/>
                      <a:pt x="1963509" y="835968"/>
                      <a:pt x="1964779" y="869321"/>
                    </a:cubicBezTo>
                    <a:lnTo>
                      <a:pt x="1964779" y="929011"/>
                    </a:lnTo>
                    <a:cubicBezTo>
                      <a:pt x="1941919" y="929011"/>
                      <a:pt x="1921599" y="930281"/>
                      <a:pt x="1901279" y="929011"/>
                    </a:cubicBezTo>
                    <a:cubicBezTo>
                      <a:pt x="1806194" y="923931"/>
                      <a:pt x="1709194" y="930281"/>
                      <a:pt x="1613663" y="925201"/>
                    </a:cubicBezTo>
                    <a:cubicBezTo>
                      <a:pt x="1556345" y="921391"/>
                      <a:pt x="1500496" y="923931"/>
                      <a:pt x="1443178" y="921391"/>
                    </a:cubicBezTo>
                    <a:lnTo>
                      <a:pt x="1363814" y="917581"/>
                    </a:lnTo>
                    <a:cubicBezTo>
                      <a:pt x="1347647" y="917581"/>
                      <a:pt x="1332950" y="918851"/>
                      <a:pt x="1316783" y="918851"/>
                    </a:cubicBezTo>
                    <a:cubicBezTo>
                      <a:pt x="1275632" y="917581"/>
                      <a:pt x="1162465" y="918851"/>
                      <a:pt x="1121313" y="917581"/>
                    </a:cubicBezTo>
                    <a:cubicBezTo>
                      <a:pt x="1091919" y="916311"/>
                      <a:pt x="504039" y="925201"/>
                      <a:pt x="474645" y="923931"/>
                    </a:cubicBezTo>
                    <a:cubicBezTo>
                      <a:pt x="467296" y="923931"/>
                      <a:pt x="458478" y="925201"/>
                      <a:pt x="451130" y="925201"/>
                    </a:cubicBezTo>
                    <a:cubicBezTo>
                      <a:pt x="433493" y="925201"/>
                      <a:pt x="417327" y="926471"/>
                      <a:pt x="399690" y="926471"/>
                    </a:cubicBezTo>
                    <a:cubicBezTo>
                      <a:pt x="355599" y="926471"/>
                      <a:pt x="312978" y="925201"/>
                      <a:pt x="268887" y="923931"/>
                    </a:cubicBezTo>
                    <a:cubicBezTo>
                      <a:pt x="242432" y="922661"/>
                      <a:pt x="215978" y="921391"/>
                      <a:pt x="190993" y="920121"/>
                    </a:cubicBezTo>
                    <a:cubicBezTo>
                      <a:pt x="143962" y="918851"/>
                      <a:pt x="96932" y="917581"/>
                      <a:pt x="48432" y="917581"/>
                    </a:cubicBezTo>
                    <a:cubicBezTo>
                      <a:pt x="38100" y="917581"/>
                      <a:pt x="29210" y="917581"/>
                      <a:pt x="19050" y="916311"/>
                    </a:cubicBezTo>
                    <a:cubicBezTo>
                      <a:pt x="10160" y="915041"/>
                      <a:pt x="5080" y="908691"/>
                      <a:pt x="7620" y="899801"/>
                    </a:cubicBezTo>
                    <a:cubicBezTo>
                      <a:pt x="16510" y="868389"/>
                      <a:pt x="12700" y="852178"/>
                      <a:pt x="11430" y="835319"/>
                    </a:cubicBezTo>
                    <a:cubicBezTo>
                      <a:pt x="10160" y="800952"/>
                      <a:pt x="6350" y="767234"/>
                      <a:pt x="7620" y="732867"/>
                    </a:cubicBezTo>
                    <a:cubicBezTo>
                      <a:pt x="5080" y="690071"/>
                      <a:pt x="0" y="160303"/>
                      <a:pt x="7620" y="116858"/>
                    </a:cubicBezTo>
                    <a:cubicBezTo>
                      <a:pt x="8890" y="108429"/>
                      <a:pt x="7620" y="99351"/>
                      <a:pt x="8890" y="90921"/>
                    </a:cubicBezTo>
                    <a:cubicBezTo>
                      <a:pt x="10160" y="77304"/>
                      <a:pt x="12700" y="62390"/>
                      <a:pt x="13970" y="44450"/>
                    </a:cubicBezTo>
                    <a:cubicBezTo>
                      <a:pt x="13970" y="41910"/>
                      <a:pt x="15240" y="39370"/>
                      <a:pt x="16510" y="38100"/>
                    </a:cubicBezTo>
                    <a:cubicBezTo>
                      <a:pt x="38100" y="35560"/>
                      <a:pt x="60189" y="30480"/>
                      <a:pt x="83705" y="29210"/>
                    </a:cubicBezTo>
                    <a:cubicBezTo>
                      <a:pt x="123387" y="25400"/>
                      <a:pt x="163068" y="22860"/>
                      <a:pt x="204220" y="20320"/>
                    </a:cubicBezTo>
                    <a:cubicBezTo>
                      <a:pt x="232144" y="17780"/>
                      <a:pt x="260069" y="16510"/>
                      <a:pt x="286523" y="13970"/>
                    </a:cubicBezTo>
                    <a:cubicBezTo>
                      <a:pt x="312978" y="11430"/>
                      <a:pt x="340902" y="8890"/>
                      <a:pt x="367357" y="8890"/>
                    </a:cubicBezTo>
                    <a:cubicBezTo>
                      <a:pt x="396751" y="7620"/>
                      <a:pt x="426145" y="10160"/>
                      <a:pt x="455539" y="8890"/>
                    </a:cubicBezTo>
                    <a:cubicBezTo>
                      <a:pt x="492281" y="8890"/>
                      <a:pt x="1158056" y="6350"/>
                      <a:pt x="1194798" y="5080"/>
                    </a:cubicBezTo>
                    <a:cubicBezTo>
                      <a:pt x="1230071" y="3810"/>
                      <a:pt x="1265344" y="2540"/>
                      <a:pt x="1302086" y="2540"/>
                    </a:cubicBezTo>
                    <a:cubicBezTo>
                      <a:pt x="1362344" y="1270"/>
                      <a:pt x="1421132" y="0"/>
                      <a:pt x="1481390" y="0"/>
                    </a:cubicBezTo>
                    <a:cubicBezTo>
                      <a:pt x="1506375" y="0"/>
                      <a:pt x="1532829" y="2540"/>
                      <a:pt x="1557814" y="2540"/>
                    </a:cubicBezTo>
                    <a:cubicBezTo>
                      <a:pt x="1626890" y="3810"/>
                      <a:pt x="1697436" y="5080"/>
                      <a:pt x="1766512" y="7620"/>
                    </a:cubicBezTo>
                    <a:cubicBezTo>
                      <a:pt x="1803254" y="8890"/>
                      <a:pt x="1839997" y="12700"/>
                      <a:pt x="1876739" y="16510"/>
                    </a:cubicBezTo>
                    <a:lnTo>
                      <a:pt x="1901279" y="16510"/>
                    </a:lnTo>
                    <a:cubicBezTo>
                      <a:pt x="1912709" y="17780"/>
                      <a:pt x="1921599" y="20320"/>
                      <a:pt x="1931759" y="21590"/>
                    </a:cubicBezTo>
                    <a:close/>
                    <a:moveTo>
                      <a:pt x="1941919" y="912501"/>
                    </a:moveTo>
                    <a:cubicBezTo>
                      <a:pt x="1943189" y="895991"/>
                      <a:pt x="1944459" y="883291"/>
                      <a:pt x="1944459" y="870591"/>
                    </a:cubicBezTo>
                    <a:cubicBezTo>
                      <a:pt x="1943189" y="832725"/>
                      <a:pt x="1941919" y="798359"/>
                      <a:pt x="1941919" y="761398"/>
                    </a:cubicBezTo>
                    <a:cubicBezTo>
                      <a:pt x="1941919" y="744539"/>
                      <a:pt x="1944459" y="727680"/>
                      <a:pt x="1943189" y="710821"/>
                    </a:cubicBezTo>
                    <a:cubicBezTo>
                      <a:pt x="1943189" y="695258"/>
                      <a:pt x="1941919" y="679047"/>
                      <a:pt x="1940649" y="663485"/>
                    </a:cubicBezTo>
                    <a:cubicBezTo>
                      <a:pt x="1935569" y="639493"/>
                      <a:pt x="1924139" y="142795"/>
                      <a:pt x="1924139" y="118804"/>
                    </a:cubicBezTo>
                    <a:cubicBezTo>
                      <a:pt x="1921599" y="98702"/>
                      <a:pt x="1919059" y="77952"/>
                      <a:pt x="1916519" y="57851"/>
                    </a:cubicBezTo>
                    <a:cubicBezTo>
                      <a:pt x="1915249" y="44450"/>
                      <a:pt x="1913979" y="43180"/>
                      <a:pt x="1897315" y="41910"/>
                    </a:cubicBezTo>
                    <a:cubicBezTo>
                      <a:pt x="1892906" y="41910"/>
                      <a:pt x="1889967" y="41910"/>
                      <a:pt x="1885558" y="40640"/>
                    </a:cubicBezTo>
                    <a:cubicBezTo>
                      <a:pt x="1848815" y="36830"/>
                      <a:pt x="1810603" y="31750"/>
                      <a:pt x="1773860" y="30480"/>
                    </a:cubicBezTo>
                    <a:cubicBezTo>
                      <a:pt x="1684209" y="26670"/>
                      <a:pt x="1593087" y="25400"/>
                      <a:pt x="1503435" y="22860"/>
                    </a:cubicBezTo>
                    <a:lnTo>
                      <a:pt x="1397617" y="22860"/>
                    </a:lnTo>
                    <a:cubicBezTo>
                      <a:pt x="1350587" y="22860"/>
                      <a:pt x="1303556" y="22860"/>
                      <a:pt x="1257995" y="24130"/>
                    </a:cubicBezTo>
                    <a:cubicBezTo>
                      <a:pt x="1218314" y="25400"/>
                      <a:pt x="549600" y="29210"/>
                      <a:pt x="509918" y="29210"/>
                    </a:cubicBezTo>
                    <a:cubicBezTo>
                      <a:pt x="445251" y="29210"/>
                      <a:pt x="380584" y="26670"/>
                      <a:pt x="315917" y="33020"/>
                    </a:cubicBezTo>
                    <a:cubicBezTo>
                      <a:pt x="282114" y="36830"/>
                      <a:pt x="249781" y="36830"/>
                      <a:pt x="217447" y="38100"/>
                    </a:cubicBezTo>
                    <a:cubicBezTo>
                      <a:pt x="161599" y="41910"/>
                      <a:pt x="105750" y="45720"/>
                      <a:pt x="49902" y="50800"/>
                    </a:cubicBezTo>
                    <a:cubicBezTo>
                      <a:pt x="36830" y="50800"/>
                      <a:pt x="34290" y="52664"/>
                      <a:pt x="33020" y="60445"/>
                    </a:cubicBezTo>
                    <a:cubicBezTo>
                      <a:pt x="31750" y="72117"/>
                      <a:pt x="31750" y="83788"/>
                      <a:pt x="30480" y="95460"/>
                    </a:cubicBezTo>
                    <a:cubicBezTo>
                      <a:pt x="29210" y="114913"/>
                      <a:pt x="26670" y="133717"/>
                      <a:pt x="25400" y="153170"/>
                    </a:cubicBezTo>
                    <a:cubicBezTo>
                      <a:pt x="20320" y="173920"/>
                      <a:pt x="26670" y="680993"/>
                      <a:pt x="29210" y="701742"/>
                    </a:cubicBezTo>
                    <a:cubicBezTo>
                      <a:pt x="29210" y="723789"/>
                      <a:pt x="29210" y="746484"/>
                      <a:pt x="30480" y="768531"/>
                    </a:cubicBezTo>
                    <a:cubicBezTo>
                      <a:pt x="30480" y="784742"/>
                      <a:pt x="33020" y="800952"/>
                      <a:pt x="33020" y="817163"/>
                    </a:cubicBezTo>
                    <a:cubicBezTo>
                      <a:pt x="33020" y="834671"/>
                      <a:pt x="33020" y="852178"/>
                      <a:pt x="31750" y="870591"/>
                    </a:cubicBezTo>
                    <a:lnTo>
                      <a:pt x="31750" y="880751"/>
                    </a:lnTo>
                    <a:cubicBezTo>
                      <a:pt x="31750" y="890911"/>
                      <a:pt x="35560" y="894721"/>
                      <a:pt x="44450" y="894721"/>
                    </a:cubicBezTo>
                    <a:cubicBezTo>
                      <a:pt x="63129" y="894721"/>
                      <a:pt x="83705" y="895991"/>
                      <a:pt x="102811" y="895991"/>
                    </a:cubicBezTo>
                    <a:cubicBezTo>
                      <a:pt x="130735" y="895991"/>
                      <a:pt x="160129" y="893451"/>
                      <a:pt x="188053" y="895991"/>
                    </a:cubicBezTo>
                    <a:cubicBezTo>
                      <a:pt x="233614" y="899801"/>
                      <a:pt x="279175" y="902341"/>
                      <a:pt x="324736" y="901071"/>
                    </a:cubicBezTo>
                    <a:cubicBezTo>
                      <a:pt x="354130" y="899801"/>
                      <a:pt x="382054" y="902341"/>
                      <a:pt x="411448" y="902341"/>
                    </a:cubicBezTo>
                    <a:cubicBezTo>
                      <a:pt x="454069" y="902341"/>
                      <a:pt x="496691" y="901071"/>
                      <a:pt x="539312" y="902341"/>
                    </a:cubicBezTo>
                    <a:cubicBezTo>
                      <a:pt x="602509" y="903611"/>
                      <a:pt x="1296208" y="893451"/>
                      <a:pt x="1360875" y="895991"/>
                    </a:cubicBezTo>
                    <a:cubicBezTo>
                      <a:pt x="1388799" y="897261"/>
                      <a:pt x="1416723" y="898531"/>
                      <a:pt x="1443178" y="898531"/>
                    </a:cubicBezTo>
                    <a:cubicBezTo>
                      <a:pt x="1491678" y="901071"/>
                      <a:pt x="1538708" y="897261"/>
                      <a:pt x="1587208" y="901071"/>
                    </a:cubicBezTo>
                    <a:cubicBezTo>
                      <a:pt x="1626890" y="903611"/>
                      <a:pt x="1666572" y="903611"/>
                      <a:pt x="1706254" y="906151"/>
                    </a:cubicBezTo>
                    <a:cubicBezTo>
                      <a:pt x="1765042" y="909961"/>
                      <a:pt x="1823830" y="912501"/>
                      <a:pt x="1882618" y="913771"/>
                    </a:cubicBezTo>
                    <a:cubicBezTo>
                      <a:pt x="1903819" y="913771"/>
                      <a:pt x="1921599" y="912501"/>
                      <a:pt x="1941919" y="912501"/>
                    </a:cubicBezTo>
                    <a:close/>
                  </a:path>
                </a:pathLst>
              </a:custGeom>
              <a:solidFill>
                <a:srgbClr val="2C2C2E"/>
              </a:solidFill>
            </p:spPr>
          </p:sp>
        </p:grpSp>
        <p:sp>
          <p:nvSpPr>
            <p:cNvPr name="Freeform 22" id="22"/>
            <p:cNvSpPr/>
            <p:nvPr/>
          </p:nvSpPr>
          <p:spPr>
            <a:xfrm flipH="false" flipV="false" rot="1353833">
              <a:off x="9394577" y="2267882"/>
              <a:ext cx="2041817" cy="2296522"/>
            </a:xfrm>
            <a:custGeom>
              <a:avLst/>
              <a:gdLst/>
              <a:ahLst/>
              <a:cxnLst/>
              <a:rect r="r" b="b" t="t" l="l"/>
              <a:pathLst>
                <a:path h="2296522" w="2041817">
                  <a:moveTo>
                    <a:pt x="0" y="0"/>
                  </a:moveTo>
                  <a:lnTo>
                    <a:pt x="2041817" y="0"/>
                  </a:lnTo>
                  <a:lnTo>
                    <a:pt x="2041817" y="2296522"/>
                  </a:lnTo>
                  <a:lnTo>
                    <a:pt x="0" y="2296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873303" y="6886060"/>
              <a:ext cx="852438" cy="788196"/>
            </a:xfrm>
            <a:custGeom>
              <a:avLst/>
              <a:gdLst/>
              <a:ahLst/>
              <a:cxnLst/>
              <a:rect r="r" b="b" t="t" l="l"/>
              <a:pathLst>
                <a:path h="788196" w="852438">
                  <a:moveTo>
                    <a:pt x="0" y="0"/>
                  </a:moveTo>
                  <a:lnTo>
                    <a:pt x="852438" y="0"/>
                  </a:lnTo>
                  <a:lnTo>
                    <a:pt x="852438" y="788196"/>
                  </a:lnTo>
                  <a:lnTo>
                    <a:pt x="0" y="788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-275314">
              <a:off x="3903110" y="6913881"/>
              <a:ext cx="792260" cy="732554"/>
            </a:xfrm>
            <a:custGeom>
              <a:avLst/>
              <a:gdLst/>
              <a:ahLst/>
              <a:cxnLst/>
              <a:rect r="r" b="b" t="t" l="l"/>
              <a:pathLst>
                <a:path h="732554" w="792260">
                  <a:moveTo>
                    <a:pt x="0" y="0"/>
                  </a:moveTo>
                  <a:lnTo>
                    <a:pt x="792260" y="0"/>
                  </a:lnTo>
                  <a:lnTo>
                    <a:pt x="792260" y="732554"/>
                  </a:lnTo>
                  <a:lnTo>
                    <a:pt x="0" y="732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4037428" y="6968990"/>
              <a:ext cx="524189" cy="622336"/>
            </a:xfrm>
            <a:custGeom>
              <a:avLst/>
              <a:gdLst/>
              <a:ahLst/>
              <a:cxnLst/>
              <a:rect r="r" b="b" t="t" l="l"/>
              <a:pathLst>
                <a:path h="622336" w="524189">
                  <a:moveTo>
                    <a:pt x="0" y="0"/>
                  </a:moveTo>
                  <a:lnTo>
                    <a:pt x="524188" y="0"/>
                  </a:lnTo>
                  <a:lnTo>
                    <a:pt x="524188" y="622336"/>
                  </a:lnTo>
                  <a:lnTo>
                    <a:pt x="0" y="622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-518413" b="-28583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7220640" y="2695"/>
              <a:ext cx="852438" cy="788196"/>
            </a:xfrm>
            <a:custGeom>
              <a:avLst/>
              <a:gdLst/>
              <a:ahLst/>
              <a:cxnLst/>
              <a:rect r="r" b="b" t="t" l="l"/>
              <a:pathLst>
                <a:path h="788196" w="852438">
                  <a:moveTo>
                    <a:pt x="0" y="0"/>
                  </a:moveTo>
                  <a:lnTo>
                    <a:pt x="852438" y="0"/>
                  </a:lnTo>
                  <a:lnTo>
                    <a:pt x="852438" y="788197"/>
                  </a:lnTo>
                  <a:lnTo>
                    <a:pt x="0" y="788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-275314">
              <a:off x="7250446" y="30517"/>
              <a:ext cx="792260" cy="732554"/>
            </a:xfrm>
            <a:custGeom>
              <a:avLst/>
              <a:gdLst/>
              <a:ahLst/>
              <a:cxnLst/>
              <a:rect r="r" b="b" t="t" l="l"/>
              <a:pathLst>
                <a:path h="732554" w="792260">
                  <a:moveTo>
                    <a:pt x="0" y="0"/>
                  </a:moveTo>
                  <a:lnTo>
                    <a:pt x="792261" y="0"/>
                  </a:lnTo>
                  <a:lnTo>
                    <a:pt x="792261" y="732553"/>
                  </a:lnTo>
                  <a:lnTo>
                    <a:pt x="0" y="732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7396276" y="87079"/>
              <a:ext cx="501166" cy="619428"/>
            </a:xfrm>
            <a:custGeom>
              <a:avLst/>
              <a:gdLst/>
              <a:ahLst/>
              <a:cxnLst/>
              <a:rect r="r" b="b" t="t" l="l"/>
              <a:pathLst>
                <a:path h="619428" w="501166">
                  <a:moveTo>
                    <a:pt x="0" y="0"/>
                  </a:moveTo>
                  <a:lnTo>
                    <a:pt x="501166" y="0"/>
                  </a:lnTo>
                  <a:lnTo>
                    <a:pt x="501166" y="619428"/>
                  </a:lnTo>
                  <a:lnTo>
                    <a:pt x="0" y="619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-16708" r="-300629" b="-13706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035637" y="33037"/>
              <a:ext cx="852438" cy="788196"/>
            </a:xfrm>
            <a:custGeom>
              <a:avLst/>
              <a:gdLst/>
              <a:ahLst/>
              <a:cxnLst/>
              <a:rect r="r" b="b" t="t" l="l"/>
              <a:pathLst>
                <a:path h="788196" w="852438">
                  <a:moveTo>
                    <a:pt x="0" y="0"/>
                  </a:moveTo>
                  <a:lnTo>
                    <a:pt x="852437" y="0"/>
                  </a:lnTo>
                  <a:lnTo>
                    <a:pt x="852437" y="788197"/>
                  </a:lnTo>
                  <a:lnTo>
                    <a:pt x="0" y="788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-275314">
              <a:off x="1065443" y="60859"/>
              <a:ext cx="792260" cy="732554"/>
            </a:xfrm>
            <a:custGeom>
              <a:avLst/>
              <a:gdLst/>
              <a:ahLst/>
              <a:cxnLst/>
              <a:rect r="r" b="b" t="t" l="l"/>
              <a:pathLst>
                <a:path h="732554" w="792260">
                  <a:moveTo>
                    <a:pt x="0" y="0"/>
                  </a:moveTo>
                  <a:lnTo>
                    <a:pt x="792261" y="0"/>
                  </a:lnTo>
                  <a:lnTo>
                    <a:pt x="792261" y="732553"/>
                  </a:lnTo>
                  <a:lnTo>
                    <a:pt x="0" y="7325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1189580" y="154860"/>
              <a:ext cx="544550" cy="544550"/>
            </a:xfrm>
            <a:custGeom>
              <a:avLst/>
              <a:gdLst/>
              <a:ahLst/>
              <a:cxnLst/>
              <a:rect r="r" b="b" t="t" l="l"/>
              <a:pathLst>
                <a:path h="544550" w="544550">
                  <a:moveTo>
                    <a:pt x="0" y="0"/>
                  </a:moveTo>
                  <a:lnTo>
                    <a:pt x="544551" y="0"/>
                  </a:lnTo>
                  <a:lnTo>
                    <a:pt x="544551" y="544551"/>
                  </a:lnTo>
                  <a:lnTo>
                    <a:pt x="0" y="544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3190586" y="4546269"/>
              <a:ext cx="2217872" cy="866356"/>
            </a:xfrm>
            <a:custGeom>
              <a:avLst/>
              <a:gdLst/>
              <a:ahLst/>
              <a:cxnLst/>
              <a:rect r="r" b="b" t="t" l="l"/>
              <a:pathLst>
                <a:path h="866356" w="2217872">
                  <a:moveTo>
                    <a:pt x="0" y="0"/>
                  </a:moveTo>
                  <a:lnTo>
                    <a:pt x="2217872" y="0"/>
                  </a:lnTo>
                  <a:lnTo>
                    <a:pt x="2217872" y="866356"/>
                  </a:lnTo>
                  <a:lnTo>
                    <a:pt x="0" y="866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-2700000">
              <a:off x="2772849" y="1821549"/>
              <a:ext cx="887119" cy="1676686"/>
            </a:xfrm>
            <a:custGeom>
              <a:avLst/>
              <a:gdLst/>
              <a:ahLst/>
              <a:cxnLst/>
              <a:rect r="r" b="b" t="t" l="l"/>
              <a:pathLst>
                <a:path h="1676686" w="887119">
                  <a:moveTo>
                    <a:pt x="0" y="0"/>
                  </a:moveTo>
                  <a:lnTo>
                    <a:pt x="887120" y="0"/>
                  </a:lnTo>
                  <a:lnTo>
                    <a:pt x="887120" y="1676686"/>
                  </a:lnTo>
                  <a:lnTo>
                    <a:pt x="0" y="167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6185003" y="1449986"/>
              <a:ext cx="3113444" cy="10651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12"/>
                </a:lnSpc>
              </a:pPr>
              <a:r>
                <a:rPr lang="en-US" sz="1200" spc="30">
                  <a:solidFill>
                    <a:srgbClr val="242424"/>
                  </a:solidFill>
                  <a:latin typeface="Montserrat Classic"/>
                </a:rPr>
                <a:t>Pandas dataframe.</a:t>
              </a:r>
            </a:p>
            <a:p>
              <a:pPr algn="ctr">
                <a:lnSpc>
                  <a:spcPts val="1260"/>
                </a:lnSpc>
              </a:pPr>
            </a:p>
            <a:p>
              <a:pPr algn="ctr">
                <a:lnSpc>
                  <a:spcPts val="1260"/>
                </a:lnSpc>
              </a:pPr>
              <a:r>
                <a:rPr lang="en-US" sz="1000" spc="25">
                  <a:solidFill>
                    <a:srgbClr val="242424"/>
                  </a:solidFill>
                  <a:latin typeface="Montserrat Classic"/>
                </a:rPr>
                <a:t>Contiene el nombre común  la clasificación taxonómica de todas las especies</a:t>
              </a:r>
            </a:p>
          </p:txBody>
        </p:sp>
        <p:sp>
          <p:nvSpPr>
            <p:cNvPr name="Freeform 35" id="35"/>
            <p:cNvSpPr/>
            <p:nvPr/>
          </p:nvSpPr>
          <p:spPr>
            <a:xfrm flipH="false" flipV="false" rot="1518096">
              <a:off x="5995185" y="2104289"/>
              <a:ext cx="887119" cy="1676686"/>
            </a:xfrm>
            <a:custGeom>
              <a:avLst/>
              <a:gdLst/>
              <a:ahLst/>
              <a:cxnLst/>
              <a:rect r="r" b="b" t="t" l="l"/>
              <a:pathLst>
                <a:path h="1676686" w="887119">
                  <a:moveTo>
                    <a:pt x="0" y="0"/>
                  </a:moveTo>
                  <a:lnTo>
                    <a:pt x="887119" y="0"/>
                  </a:lnTo>
                  <a:lnTo>
                    <a:pt x="887119" y="1676686"/>
                  </a:lnTo>
                  <a:lnTo>
                    <a:pt x="0" y="167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7185328">
              <a:off x="1959519" y="1926845"/>
              <a:ext cx="887119" cy="1676686"/>
            </a:xfrm>
            <a:custGeom>
              <a:avLst/>
              <a:gdLst/>
              <a:ahLst/>
              <a:cxnLst/>
              <a:rect r="r" b="b" t="t" l="l"/>
              <a:pathLst>
                <a:path h="1676686" w="887119">
                  <a:moveTo>
                    <a:pt x="0" y="0"/>
                  </a:moveTo>
                  <a:lnTo>
                    <a:pt x="887119" y="0"/>
                  </a:lnTo>
                  <a:lnTo>
                    <a:pt x="887119" y="1676686"/>
                  </a:lnTo>
                  <a:lnTo>
                    <a:pt x="0" y="167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-9893948">
              <a:off x="5159385" y="1926845"/>
              <a:ext cx="887119" cy="1676686"/>
            </a:xfrm>
            <a:custGeom>
              <a:avLst/>
              <a:gdLst/>
              <a:ahLst/>
              <a:cxnLst/>
              <a:rect r="r" b="b" t="t" l="l"/>
              <a:pathLst>
                <a:path h="1676686" w="887119">
                  <a:moveTo>
                    <a:pt x="0" y="0"/>
                  </a:moveTo>
                  <a:lnTo>
                    <a:pt x="887119" y="0"/>
                  </a:lnTo>
                  <a:lnTo>
                    <a:pt x="887119" y="1676686"/>
                  </a:lnTo>
                  <a:lnTo>
                    <a:pt x="0" y="16766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78798">
              <a:off x="4574381" y="5827657"/>
              <a:ext cx="592938" cy="1120672"/>
            </a:xfrm>
            <a:custGeom>
              <a:avLst/>
              <a:gdLst/>
              <a:ahLst/>
              <a:cxnLst/>
              <a:rect r="r" b="b" t="t" l="l"/>
              <a:pathLst>
                <a:path h="1120672" w="592938">
                  <a:moveTo>
                    <a:pt x="0" y="0"/>
                  </a:moveTo>
                  <a:lnTo>
                    <a:pt x="592938" y="0"/>
                  </a:lnTo>
                  <a:lnTo>
                    <a:pt x="592938" y="1120673"/>
                  </a:lnTo>
                  <a:lnTo>
                    <a:pt x="0" y="1120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9" id="39"/>
            <p:cNvSpPr/>
            <p:nvPr/>
          </p:nvSpPr>
          <p:spPr>
            <a:xfrm flipH="false" flipV="false" rot="10342586">
              <a:off x="3740959" y="5813940"/>
              <a:ext cx="592938" cy="1120672"/>
            </a:xfrm>
            <a:custGeom>
              <a:avLst/>
              <a:gdLst/>
              <a:ahLst/>
              <a:cxnLst/>
              <a:rect r="r" b="b" t="t" l="l"/>
              <a:pathLst>
                <a:path h="1120672" w="592938">
                  <a:moveTo>
                    <a:pt x="0" y="0"/>
                  </a:moveTo>
                  <a:lnTo>
                    <a:pt x="592937" y="0"/>
                  </a:lnTo>
                  <a:lnTo>
                    <a:pt x="592937" y="1120672"/>
                  </a:lnTo>
                  <a:lnTo>
                    <a:pt x="0" y="1120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7530166">
              <a:off x="9769477" y="7769066"/>
              <a:ext cx="1292018" cy="1660875"/>
            </a:xfrm>
            <a:custGeom>
              <a:avLst/>
              <a:gdLst/>
              <a:ahLst/>
              <a:cxnLst/>
              <a:rect r="r" b="b" t="t" l="l"/>
              <a:pathLst>
                <a:path h="1660875" w="1292018">
                  <a:moveTo>
                    <a:pt x="0" y="0"/>
                  </a:moveTo>
                  <a:lnTo>
                    <a:pt x="1292017" y="0"/>
                  </a:lnTo>
                  <a:lnTo>
                    <a:pt x="1292017" y="1660876"/>
                  </a:lnTo>
                  <a:lnTo>
                    <a:pt x="0" y="1660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1" id="41"/>
            <p:cNvSpPr/>
            <p:nvPr/>
          </p:nvSpPr>
          <p:spPr>
            <a:xfrm flipH="false" flipV="false" rot="0">
              <a:off x="8900435" y="4792477"/>
              <a:ext cx="2691245" cy="3267066"/>
            </a:xfrm>
            <a:custGeom>
              <a:avLst/>
              <a:gdLst/>
              <a:ahLst/>
              <a:cxnLst/>
              <a:rect r="r" b="b" t="t" l="l"/>
              <a:pathLst>
                <a:path h="3267066" w="2691245">
                  <a:moveTo>
                    <a:pt x="0" y="0"/>
                  </a:moveTo>
                  <a:lnTo>
                    <a:pt x="2691246" y="0"/>
                  </a:lnTo>
                  <a:lnTo>
                    <a:pt x="2691246" y="3267065"/>
                  </a:lnTo>
                  <a:lnTo>
                    <a:pt x="0" y="3267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9802701" y="4792477"/>
              <a:ext cx="1119180" cy="1315275"/>
            </a:xfrm>
            <a:custGeom>
              <a:avLst/>
              <a:gdLst/>
              <a:ahLst/>
              <a:cxnLst/>
              <a:rect r="r" b="b" t="t" l="l"/>
              <a:pathLst>
                <a:path h="1315275" w="1119180">
                  <a:moveTo>
                    <a:pt x="0" y="0"/>
                  </a:moveTo>
                  <a:lnTo>
                    <a:pt x="1119180" y="0"/>
                  </a:lnTo>
                  <a:lnTo>
                    <a:pt x="1119180" y="1315275"/>
                  </a:lnTo>
                  <a:lnTo>
                    <a:pt x="0" y="1315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-6019388">
              <a:off x="6966615" y="3310498"/>
              <a:ext cx="2312718" cy="1159250"/>
            </a:xfrm>
            <a:custGeom>
              <a:avLst/>
              <a:gdLst/>
              <a:ahLst/>
              <a:cxnLst/>
              <a:rect r="r" b="b" t="t" l="l"/>
              <a:pathLst>
                <a:path h="1159250" w="2312718">
                  <a:moveTo>
                    <a:pt x="0" y="0"/>
                  </a:moveTo>
                  <a:lnTo>
                    <a:pt x="2312718" y="0"/>
                  </a:lnTo>
                  <a:lnTo>
                    <a:pt x="2312718" y="1159250"/>
                  </a:lnTo>
                  <a:lnTo>
                    <a:pt x="0" y="1159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4" id="44"/>
            <p:cNvSpPr txBox="true"/>
            <p:nvPr/>
          </p:nvSpPr>
          <p:spPr>
            <a:xfrm rot="0">
              <a:off x="2684810" y="4009174"/>
              <a:ext cx="3229423" cy="722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82"/>
                </a:lnSpc>
              </a:pPr>
              <a:r>
                <a:rPr lang="en-US" sz="3656" spc="182">
                  <a:solidFill>
                    <a:srgbClr val="000000"/>
                  </a:solidFill>
                  <a:latin typeface="Ballpoint Bold"/>
                </a:rPr>
                <a:t>BACKEND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345015" y="801222"/>
              <a:ext cx="2233682" cy="456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52"/>
                </a:lnSpc>
                <a:spcBef>
                  <a:spcPct val="0"/>
                </a:spcBef>
              </a:pPr>
              <a:r>
                <a:rPr lang="en-US" sz="2503">
                  <a:solidFill>
                    <a:srgbClr val="242424"/>
                  </a:solidFill>
                  <a:latin typeface="Ballpoint Bold"/>
                </a:rPr>
                <a:t>FrontEnd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6530018" y="770880"/>
              <a:ext cx="2233682" cy="456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052"/>
                </a:lnSpc>
                <a:spcBef>
                  <a:spcPct val="0"/>
                </a:spcBef>
              </a:pPr>
              <a:r>
                <a:rPr lang="en-US" sz="2503">
                  <a:solidFill>
                    <a:srgbClr val="242424"/>
                  </a:solidFill>
                  <a:latin typeface="Ballpoint Bold"/>
                </a:rPr>
                <a:t>Metadatos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0" y="1480328"/>
              <a:ext cx="3113444" cy="4057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00" spc="25">
                  <a:solidFill>
                    <a:srgbClr val="242424"/>
                  </a:solidFill>
                  <a:latin typeface="Montserrat Classic"/>
                </a:rPr>
                <a:t>Minimalista, </a:t>
              </a:r>
            </a:p>
            <a:p>
              <a:pPr algn="ctr">
                <a:lnSpc>
                  <a:spcPts val="1260"/>
                </a:lnSpc>
              </a:pPr>
              <a:r>
                <a:rPr lang="en-US" sz="1000" spc="25">
                  <a:solidFill>
                    <a:srgbClr val="242424"/>
                  </a:solidFill>
                  <a:latin typeface="Montserrat Classic"/>
                </a:rPr>
                <a:t>desarrollado en HTML nativo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2826515" y="7788061"/>
              <a:ext cx="2946014" cy="861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60"/>
                </a:lnSpc>
              </a:pPr>
              <a:r>
                <a:rPr lang="en-US" sz="1000" spc="25">
                  <a:solidFill>
                    <a:srgbClr val="000000"/>
                  </a:solidFill>
                  <a:latin typeface="Montserrat Classic"/>
                </a:rPr>
                <a:t>Red Neuronal entrenada con nuestro conjunto de datos</a:t>
              </a:r>
            </a:p>
            <a:p>
              <a:pPr algn="ctr">
                <a:lnSpc>
                  <a:spcPts val="1260"/>
                </a:lnSpc>
              </a:pPr>
            </a:p>
            <a:p>
              <a:pPr algn="ctr">
                <a:lnSpc>
                  <a:spcPts val="1512"/>
                </a:lnSpc>
              </a:pPr>
              <a:r>
                <a:rPr lang="en-US" sz="1200" spc="30">
                  <a:solidFill>
                    <a:srgbClr val="000000"/>
                  </a:solidFill>
                  <a:latin typeface="Montserrat Classic Bold"/>
                </a:rPr>
                <a:t>EfficientNet v2 Small</a:t>
              </a:r>
            </a:p>
          </p:txBody>
        </p:sp>
        <p:sp>
          <p:nvSpPr>
            <p:cNvPr name="Freeform 49" id="49"/>
            <p:cNvSpPr/>
            <p:nvPr/>
          </p:nvSpPr>
          <p:spPr>
            <a:xfrm flipH="false" flipV="false" rot="9723521">
              <a:off x="6170359" y="7279398"/>
              <a:ext cx="2792233" cy="1399607"/>
            </a:xfrm>
            <a:custGeom>
              <a:avLst/>
              <a:gdLst/>
              <a:ahLst/>
              <a:cxnLst/>
              <a:rect r="r" b="b" t="t" l="l"/>
              <a:pathLst>
                <a:path h="1399607" w="2792233">
                  <a:moveTo>
                    <a:pt x="0" y="0"/>
                  </a:moveTo>
                  <a:lnTo>
                    <a:pt x="2792233" y="0"/>
                  </a:lnTo>
                  <a:lnTo>
                    <a:pt x="2792233" y="1399607"/>
                  </a:lnTo>
                  <a:lnTo>
                    <a:pt x="0" y="1399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0" id="50"/>
          <p:cNvSpPr/>
          <p:nvPr/>
        </p:nvSpPr>
        <p:spPr>
          <a:xfrm flipH="false" flipV="false" rot="0">
            <a:off x="1085850" y="289554"/>
            <a:ext cx="3515478" cy="598379"/>
          </a:xfrm>
          <a:custGeom>
            <a:avLst/>
            <a:gdLst/>
            <a:ahLst/>
            <a:cxnLst/>
            <a:rect r="r" b="b" t="t" l="l"/>
            <a:pathLst>
              <a:path h="598379" w="3515478">
                <a:moveTo>
                  <a:pt x="0" y="0"/>
                </a:moveTo>
                <a:lnTo>
                  <a:pt x="3515478" y="0"/>
                </a:lnTo>
                <a:lnTo>
                  <a:pt x="3515478" y="598379"/>
                </a:lnTo>
                <a:lnTo>
                  <a:pt x="0" y="598379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0510" y="1019175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9258300"/>
            <a:ext cx="18288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-4110037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11947682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31451" y="3344004"/>
            <a:ext cx="5776599" cy="271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Cy Grotesk Key"/>
              </a:rPr>
              <a:t>Arthur Samuel (1959, IBM): acuñó el término machine learning o aprendizaje automático como el campo de estudio que confiere a los ordenadores la capacidad de aprender sin ser programados explícitamente.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98126" y="1253028"/>
            <a:ext cx="5114340" cy="182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03"/>
              </a:lnSpc>
            </a:pPr>
            <a:r>
              <a:rPr lang="en-US" sz="6399" spc="-166">
                <a:solidFill>
                  <a:srgbClr val="000000"/>
                </a:solidFill>
                <a:latin typeface="Cy Grotesk Grand Demi"/>
              </a:rPr>
              <a:t>Marco teórico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663768" y="2274793"/>
            <a:ext cx="4023744" cy="6204502"/>
            <a:chOff x="0" y="0"/>
            <a:chExt cx="1490275" cy="2297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90276" cy="2297964"/>
            </a:xfrm>
            <a:custGeom>
              <a:avLst/>
              <a:gdLst/>
              <a:ahLst/>
              <a:cxnLst/>
              <a:rect r="r" b="b" t="t" l="l"/>
              <a:pathLst>
                <a:path h="2297964" w="1490276">
                  <a:moveTo>
                    <a:pt x="0" y="0"/>
                  </a:moveTo>
                  <a:lnTo>
                    <a:pt x="1490276" y="0"/>
                  </a:lnTo>
                  <a:lnTo>
                    <a:pt x="1490276" y="2297964"/>
                  </a:lnTo>
                  <a:lnTo>
                    <a:pt x="0" y="2297964"/>
                  </a:lnTo>
                  <a:close/>
                </a:path>
              </a:pathLst>
            </a:custGeom>
            <a:solidFill>
              <a:srgbClr val="FCC5D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1" id="11"/>
          <p:cNvSpPr/>
          <p:nvPr/>
        </p:nvSpPr>
        <p:spPr>
          <a:xfrm>
            <a:off x="9214020" y="3691118"/>
            <a:ext cx="917794" cy="96877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2064960" y="3399264"/>
            <a:ext cx="1018746" cy="1018746"/>
            <a:chOff x="0" y="0"/>
            <a:chExt cx="1358328" cy="13583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13973" y="440744"/>
              <a:ext cx="465191" cy="471188"/>
            </a:xfrm>
            <a:custGeom>
              <a:avLst/>
              <a:gdLst/>
              <a:ahLst/>
              <a:cxnLst/>
              <a:rect r="r" b="b" t="t" l="l"/>
              <a:pathLst>
                <a:path h="471188" w="465191">
                  <a:moveTo>
                    <a:pt x="0" y="0"/>
                  </a:moveTo>
                  <a:lnTo>
                    <a:pt x="465191" y="0"/>
                  </a:lnTo>
                  <a:lnTo>
                    <a:pt x="465191" y="471189"/>
                  </a:lnTo>
                  <a:lnTo>
                    <a:pt x="0" y="471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679164" y="468253"/>
              <a:ext cx="625393" cy="416171"/>
            </a:xfrm>
            <a:custGeom>
              <a:avLst/>
              <a:gdLst/>
              <a:ahLst/>
              <a:cxnLst/>
              <a:rect r="r" b="b" t="t" l="l"/>
              <a:pathLst>
                <a:path h="416171" w="625393">
                  <a:moveTo>
                    <a:pt x="0" y="0"/>
                  </a:moveTo>
                  <a:lnTo>
                    <a:pt x="625394" y="0"/>
                  </a:lnTo>
                  <a:lnTo>
                    <a:pt x="625394" y="416171"/>
                  </a:lnTo>
                  <a:lnTo>
                    <a:pt x="0" y="416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2064960" y="4660223"/>
            <a:ext cx="1018746" cy="1018746"/>
            <a:chOff x="0" y="0"/>
            <a:chExt cx="1358328" cy="135832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13973" y="440744"/>
              <a:ext cx="465191" cy="471188"/>
            </a:xfrm>
            <a:custGeom>
              <a:avLst/>
              <a:gdLst/>
              <a:ahLst/>
              <a:cxnLst/>
              <a:rect r="r" b="b" t="t" l="l"/>
              <a:pathLst>
                <a:path h="471188" w="465191">
                  <a:moveTo>
                    <a:pt x="0" y="0"/>
                  </a:moveTo>
                  <a:lnTo>
                    <a:pt x="465191" y="0"/>
                  </a:lnTo>
                  <a:lnTo>
                    <a:pt x="465191" y="471189"/>
                  </a:lnTo>
                  <a:lnTo>
                    <a:pt x="0" y="471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79164" y="468253"/>
              <a:ext cx="625393" cy="416171"/>
            </a:xfrm>
            <a:custGeom>
              <a:avLst/>
              <a:gdLst/>
              <a:ahLst/>
              <a:cxnLst/>
              <a:rect r="r" b="b" t="t" l="l"/>
              <a:pathLst>
                <a:path h="416171" w="625393">
                  <a:moveTo>
                    <a:pt x="0" y="0"/>
                  </a:moveTo>
                  <a:lnTo>
                    <a:pt x="625394" y="0"/>
                  </a:lnTo>
                  <a:lnTo>
                    <a:pt x="625394" y="416171"/>
                  </a:lnTo>
                  <a:lnTo>
                    <a:pt x="0" y="416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064960" y="5917094"/>
            <a:ext cx="1018746" cy="1018746"/>
            <a:chOff x="0" y="0"/>
            <a:chExt cx="1358328" cy="135832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13973" y="440744"/>
              <a:ext cx="465191" cy="471188"/>
            </a:xfrm>
            <a:custGeom>
              <a:avLst/>
              <a:gdLst/>
              <a:ahLst/>
              <a:cxnLst/>
              <a:rect r="r" b="b" t="t" l="l"/>
              <a:pathLst>
                <a:path h="471188" w="465191">
                  <a:moveTo>
                    <a:pt x="0" y="0"/>
                  </a:moveTo>
                  <a:lnTo>
                    <a:pt x="465191" y="0"/>
                  </a:lnTo>
                  <a:lnTo>
                    <a:pt x="465191" y="471189"/>
                  </a:lnTo>
                  <a:lnTo>
                    <a:pt x="0" y="471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679164" y="468253"/>
              <a:ext cx="625393" cy="416171"/>
            </a:xfrm>
            <a:custGeom>
              <a:avLst/>
              <a:gdLst/>
              <a:ahLst/>
              <a:cxnLst/>
              <a:rect r="r" b="b" t="t" l="l"/>
              <a:pathLst>
                <a:path h="416171" w="625393">
                  <a:moveTo>
                    <a:pt x="0" y="0"/>
                  </a:moveTo>
                  <a:lnTo>
                    <a:pt x="625394" y="0"/>
                  </a:lnTo>
                  <a:lnTo>
                    <a:pt x="625394" y="416171"/>
                  </a:lnTo>
                  <a:lnTo>
                    <a:pt x="0" y="416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064960" y="7173965"/>
            <a:ext cx="1018746" cy="1018746"/>
            <a:chOff x="0" y="0"/>
            <a:chExt cx="1358328" cy="135832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13973" y="440744"/>
              <a:ext cx="465191" cy="471188"/>
            </a:xfrm>
            <a:custGeom>
              <a:avLst/>
              <a:gdLst/>
              <a:ahLst/>
              <a:cxnLst/>
              <a:rect r="r" b="b" t="t" l="l"/>
              <a:pathLst>
                <a:path h="471188" w="465191">
                  <a:moveTo>
                    <a:pt x="0" y="0"/>
                  </a:moveTo>
                  <a:lnTo>
                    <a:pt x="465191" y="0"/>
                  </a:lnTo>
                  <a:lnTo>
                    <a:pt x="465191" y="471189"/>
                  </a:lnTo>
                  <a:lnTo>
                    <a:pt x="0" y="471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679164" y="468253"/>
              <a:ext cx="625393" cy="416171"/>
            </a:xfrm>
            <a:custGeom>
              <a:avLst/>
              <a:gdLst/>
              <a:ahLst/>
              <a:cxnLst/>
              <a:rect r="r" b="b" t="t" l="l"/>
              <a:pathLst>
                <a:path h="416171" w="625393">
                  <a:moveTo>
                    <a:pt x="0" y="0"/>
                  </a:moveTo>
                  <a:lnTo>
                    <a:pt x="625394" y="0"/>
                  </a:lnTo>
                  <a:lnTo>
                    <a:pt x="625394" y="416171"/>
                  </a:lnTo>
                  <a:lnTo>
                    <a:pt x="0" y="416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8195273" y="3181745"/>
            <a:ext cx="1018746" cy="1018746"/>
            <a:chOff x="0" y="0"/>
            <a:chExt cx="1358328" cy="135832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324457" y="301550"/>
              <a:ext cx="709414" cy="698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Open Sans Extra Bold"/>
                </a:rPr>
                <a:t>X1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195273" y="4562441"/>
            <a:ext cx="1018746" cy="1018746"/>
            <a:chOff x="0" y="0"/>
            <a:chExt cx="1358328" cy="135832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324457" y="301550"/>
              <a:ext cx="709414" cy="698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Open Sans Extra Bold"/>
                </a:rPr>
                <a:t>X2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8195273" y="5939931"/>
            <a:ext cx="1018746" cy="1018746"/>
            <a:chOff x="0" y="0"/>
            <a:chExt cx="1358328" cy="135832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6" id="36"/>
            <p:cNvSpPr txBox="true"/>
            <p:nvPr/>
          </p:nvSpPr>
          <p:spPr>
            <a:xfrm rot="0">
              <a:off x="324457" y="301550"/>
              <a:ext cx="709414" cy="698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Open Sans Extra Bold"/>
                </a:rPr>
                <a:t>X3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8195273" y="7317421"/>
            <a:ext cx="1018746" cy="1018746"/>
            <a:chOff x="0" y="0"/>
            <a:chExt cx="1358328" cy="135832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324457" y="301550"/>
              <a:ext cx="709414" cy="698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Open Sans Extra Bold"/>
                </a:rPr>
                <a:t>X4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0131813" y="5411480"/>
            <a:ext cx="1018746" cy="1018746"/>
            <a:chOff x="0" y="0"/>
            <a:chExt cx="1358328" cy="135832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213973" y="440744"/>
              <a:ext cx="465191" cy="471188"/>
            </a:xfrm>
            <a:custGeom>
              <a:avLst/>
              <a:gdLst/>
              <a:ahLst/>
              <a:cxnLst/>
              <a:rect r="r" b="b" t="t" l="l"/>
              <a:pathLst>
                <a:path h="471188" w="465191">
                  <a:moveTo>
                    <a:pt x="0" y="0"/>
                  </a:moveTo>
                  <a:lnTo>
                    <a:pt x="465191" y="0"/>
                  </a:lnTo>
                  <a:lnTo>
                    <a:pt x="465191" y="471189"/>
                  </a:lnTo>
                  <a:lnTo>
                    <a:pt x="0" y="471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3" id="43"/>
            <p:cNvSpPr/>
            <p:nvPr/>
          </p:nvSpPr>
          <p:spPr>
            <a:xfrm flipH="false" flipV="false" rot="0">
              <a:off x="679164" y="468253"/>
              <a:ext cx="625393" cy="416171"/>
            </a:xfrm>
            <a:custGeom>
              <a:avLst/>
              <a:gdLst/>
              <a:ahLst/>
              <a:cxnLst/>
              <a:rect r="r" b="b" t="t" l="l"/>
              <a:pathLst>
                <a:path h="416171" w="625393">
                  <a:moveTo>
                    <a:pt x="0" y="0"/>
                  </a:moveTo>
                  <a:lnTo>
                    <a:pt x="625394" y="0"/>
                  </a:lnTo>
                  <a:lnTo>
                    <a:pt x="625394" y="416171"/>
                  </a:lnTo>
                  <a:lnTo>
                    <a:pt x="0" y="416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0131813" y="6668352"/>
            <a:ext cx="1018746" cy="1018746"/>
            <a:chOff x="0" y="0"/>
            <a:chExt cx="1358328" cy="135832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213973" y="440744"/>
              <a:ext cx="465191" cy="471188"/>
            </a:xfrm>
            <a:custGeom>
              <a:avLst/>
              <a:gdLst/>
              <a:ahLst/>
              <a:cxnLst/>
              <a:rect r="r" b="b" t="t" l="l"/>
              <a:pathLst>
                <a:path h="471188" w="465191">
                  <a:moveTo>
                    <a:pt x="0" y="0"/>
                  </a:moveTo>
                  <a:lnTo>
                    <a:pt x="465191" y="0"/>
                  </a:lnTo>
                  <a:lnTo>
                    <a:pt x="465191" y="471189"/>
                  </a:lnTo>
                  <a:lnTo>
                    <a:pt x="0" y="471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7" id="47"/>
            <p:cNvSpPr/>
            <p:nvPr/>
          </p:nvSpPr>
          <p:spPr>
            <a:xfrm flipH="false" flipV="false" rot="0">
              <a:off x="679164" y="468253"/>
              <a:ext cx="625393" cy="416171"/>
            </a:xfrm>
            <a:custGeom>
              <a:avLst/>
              <a:gdLst/>
              <a:ahLst/>
              <a:cxnLst/>
              <a:rect r="r" b="b" t="t" l="l"/>
              <a:pathLst>
                <a:path h="416171" w="625393">
                  <a:moveTo>
                    <a:pt x="0" y="0"/>
                  </a:moveTo>
                  <a:lnTo>
                    <a:pt x="625394" y="0"/>
                  </a:lnTo>
                  <a:lnTo>
                    <a:pt x="625394" y="416171"/>
                  </a:lnTo>
                  <a:lnTo>
                    <a:pt x="0" y="416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48" id="48"/>
          <p:cNvSpPr/>
          <p:nvPr/>
        </p:nvSpPr>
        <p:spPr>
          <a:xfrm flipV="true">
            <a:off x="9214020" y="4659894"/>
            <a:ext cx="917794" cy="4119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9" id="49"/>
          <p:cNvSpPr/>
          <p:nvPr/>
        </p:nvSpPr>
        <p:spPr>
          <a:xfrm flipV="true">
            <a:off x="9214020" y="4659894"/>
            <a:ext cx="917794" cy="17665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 flipV="true">
            <a:off x="9214020" y="4659894"/>
            <a:ext cx="917794" cy="316690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H="true" flipV="true">
            <a:off x="9214020" y="5071814"/>
            <a:ext cx="917794" cy="84903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 flipH="true">
            <a:off x="9195723" y="5920854"/>
            <a:ext cx="936091" cy="5143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3" id="53"/>
          <p:cNvSpPr/>
          <p:nvPr/>
        </p:nvSpPr>
        <p:spPr>
          <a:xfrm flipH="true">
            <a:off x="9214020" y="5920854"/>
            <a:ext cx="917794" cy="190594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4" id="54"/>
          <p:cNvSpPr/>
          <p:nvPr/>
        </p:nvSpPr>
        <p:spPr>
          <a:xfrm flipH="true">
            <a:off x="9214020" y="7177725"/>
            <a:ext cx="917794" cy="64906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5" id="55"/>
          <p:cNvSpPr/>
          <p:nvPr/>
        </p:nvSpPr>
        <p:spPr>
          <a:xfrm flipH="true" flipV="true">
            <a:off x="9214020" y="6449304"/>
            <a:ext cx="917794" cy="72842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6" id="56"/>
          <p:cNvSpPr/>
          <p:nvPr/>
        </p:nvSpPr>
        <p:spPr>
          <a:xfrm flipH="true" flipV="true">
            <a:off x="9214020" y="5071814"/>
            <a:ext cx="917794" cy="210591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7" id="57"/>
          <p:cNvSpPr/>
          <p:nvPr/>
        </p:nvSpPr>
        <p:spPr>
          <a:xfrm flipH="true" flipV="true">
            <a:off x="9214020" y="3691118"/>
            <a:ext cx="917794" cy="222973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8" id="58"/>
          <p:cNvSpPr/>
          <p:nvPr/>
        </p:nvSpPr>
        <p:spPr>
          <a:xfrm flipH="true" flipV="true">
            <a:off x="9214020" y="3691118"/>
            <a:ext cx="917794" cy="348660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9" id="59"/>
          <p:cNvGrpSpPr/>
          <p:nvPr/>
        </p:nvGrpSpPr>
        <p:grpSpPr>
          <a:xfrm rot="0">
            <a:off x="13998106" y="4536398"/>
            <a:ext cx="1018746" cy="1018746"/>
            <a:chOff x="0" y="0"/>
            <a:chExt cx="1358328" cy="1358328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1" id="61"/>
            <p:cNvSpPr txBox="true"/>
            <p:nvPr/>
          </p:nvSpPr>
          <p:spPr>
            <a:xfrm rot="0">
              <a:off x="324457" y="301550"/>
              <a:ext cx="709414" cy="698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Open Sans Extra Bold"/>
                </a:rPr>
                <a:t>y1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3998106" y="5917094"/>
            <a:ext cx="1018746" cy="1018746"/>
            <a:chOff x="0" y="0"/>
            <a:chExt cx="1358328" cy="1358328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4" id="64"/>
            <p:cNvSpPr txBox="true"/>
            <p:nvPr/>
          </p:nvSpPr>
          <p:spPr>
            <a:xfrm rot="0">
              <a:off x="324457" y="301550"/>
              <a:ext cx="709414" cy="6980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Open Sans Extra Bold"/>
                </a:rPr>
                <a:t>y2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0131813" y="4150521"/>
            <a:ext cx="1018746" cy="1018746"/>
            <a:chOff x="0" y="0"/>
            <a:chExt cx="1358328" cy="1358328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358328" cy="1358328"/>
            </a:xfrm>
            <a:custGeom>
              <a:avLst/>
              <a:gdLst/>
              <a:ahLst/>
              <a:cxnLst/>
              <a:rect r="r" b="b" t="t" l="l"/>
              <a:pathLst>
                <a:path h="1358328" w="1358328">
                  <a:moveTo>
                    <a:pt x="0" y="0"/>
                  </a:moveTo>
                  <a:lnTo>
                    <a:pt x="1358328" y="0"/>
                  </a:lnTo>
                  <a:lnTo>
                    <a:pt x="1358328" y="1358328"/>
                  </a:lnTo>
                  <a:lnTo>
                    <a:pt x="0" y="13583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213973" y="440744"/>
              <a:ext cx="465191" cy="471188"/>
            </a:xfrm>
            <a:custGeom>
              <a:avLst/>
              <a:gdLst/>
              <a:ahLst/>
              <a:cxnLst/>
              <a:rect r="r" b="b" t="t" l="l"/>
              <a:pathLst>
                <a:path h="471188" w="465191">
                  <a:moveTo>
                    <a:pt x="0" y="0"/>
                  </a:moveTo>
                  <a:lnTo>
                    <a:pt x="465191" y="0"/>
                  </a:lnTo>
                  <a:lnTo>
                    <a:pt x="465191" y="471189"/>
                  </a:lnTo>
                  <a:lnTo>
                    <a:pt x="0" y="4711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8" id="68"/>
            <p:cNvSpPr/>
            <p:nvPr/>
          </p:nvSpPr>
          <p:spPr>
            <a:xfrm flipH="false" flipV="false" rot="0">
              <a:off x="679164" y="468253"/>
              <a:ext cx="625393" cy="416171"/>
            </a:xfrm>
            <a:custGeom>
              <a:avLst/>
              <a:gdLst/>
              <a:ahLst/>
              <a:cxnLst/>
              <a:rect r="r" b="b" t="t" l="l"/>
              <a:pathLst>
                <a:path h="416171" w="625393">
                  <a:moveTo>
                    <a:pt x="0" y="0"/>
                  </a:moveTo>
                  <a:lnTo>
                    <a:pt x="625394" y="0"/>
                  </a:lnTo>
                  <a:lnTo>
                    <a:pt x="625394" y="416171"/>
                  </a:lnTo>
                  <a:lnTo>
                    <a:pt x="0" y="416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69" id="69"/>
          <p:cNvSpPr/>
          <p:nvPr/>
        </p:nvSpPr>
        <p:spPr>
          <a:xfrm flipV="true">
            <a:off x="11150560" y="3908637"/>
            <a:ext cx="914400" cy="7512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0" id="70"/>
          <p:cNvSpPr/>
          <p:nvPr/>
        </p:nvSpPr>
        <p:spPr>
          <a:xfrm>
            <a:off x="11150560" y="4659894"/>
            <a:ext cx="914400" cy="50970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1" id="71"/>
          <p:cNvSpPr txBox="true"/>
          <p:nvPr/>
        </p:nvSpPr>
        <p:spPr>
          <a:xfrm rot="0">
            <a:off x="7925424" y="2275600"/>
            <a:ext cx="1404139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 Bold"/>
              </a:rPr>
              <a:t>Capa de entrada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3805410" y="2275600"/>
            <a:ext cx="1404139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 Bold"/>
              </a:rPr>
              <a:t>Capa de salida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0777288" y="2275600"/>
            <a:ext cx="1404139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Lato Bold"/>
              </a:rPr>
              <a:t>Capas ocultas</a:t>
            </a:r>
          </a:p>
        </p:txBody>
      </p:sp>
      <p:sp>
        <p:nvSpPr>
          <p:cNvPr name="AutoShape 74" id="74"/>
          <p:cNvSpPr/>
          <p:nvPr/>
        </p:nvSpPr>
        <p:spPr>
          <a:xfrm>
            <a:off x="11150560" y="4659894"/>
            <a:ext cx="914400" cy="176657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5" id="75"/>
          <p:cNvSpPr/>
          <p:nvPr/>
        </p:nvSpPr>
        <p:spPr>
          <a:xfrm>
            <a:off x="11150560" y="4659894"/>
            <a:ext cx="914400" cy="30234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6" id="76"/>
          <p:cNvSpPr/>
          <p:nvPr/>
        </p:nvSpPr>
        <p:spPr>
          <a:xfrm>
            <a:off x="11150560" y="5920854"/>
            <a:ext cx="914400" cy="176248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7" id="77"/>
          <p:cNvSpPr/>
          <p:nvPr/>
        </p:nvSpPr>
        <p:spPr>
          <a:xfrm>
            <a:off x="11150560" y="5920854"/>
            <a:ext cx="914400" cy="50561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8" id="78"/>
          <p:cNvSpPr/>
          <p:nvPr/>
        </p:nvSpPr>
        <p:spPr>
          <a:xfrm flipV="true">
            <a:off x="11150560" y="5169596"/>
            <a:ext cx="914400" cy="7512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9" id="79"/>
          <p:cNvSpPr/>
          <p:nvPr/>
        </p:nvSpPr>
        <p:spPr>
          <a:xfrm flipV="true">
            <a:off x="11150560" y="3908637"/>
            <a:ext cx="914400" cy="201221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0" id="80"/>
          <p:cNvSpPr/>
          <p:nvPr/>
        </p:nvSpPr>
        <p:spPr>
          <a:xfrm flipV="true">
            <a:off x="11150560" y="3908637"/>
            <a:ext cx="914400" cy="326908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1" id="81"/>
          <p:cNvSpPr/>
          <p:nvPr/>
        </p:nvSpPr>
        <p:spPr>
          <a:xfrm flipV="true">
            <a:off x="11150560" y="5169596"/>
            <a:ext cx="914400" cy="19925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2" id="82"/>
          <p:cNvSpPr/>
          <p:nvPr/>
        </p:nvSpPr>
        <p:spPr>
          <a:xfrm flipV="true">
            <a:off x="11150560" y="6426467"/>
            <a:ext cx="914400" cy="7512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3" id="83"/>
          <p:cNvSpPr/>
          <p:nvPr/>
        </p:nvSpPr>
        <p:spPr>
          <a:xfrm>
            <a:off x="11150560" y="7177725"/>
            <a:ext cx="914400" cy="50561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4" id="84"/>
          <p:cNvSpPr/>
          <p:nvPr/>
        </p:nvSpPr>
        <p:spPr>
          <a:xfrm flipV="true">
            <a:off x="13083706" y="6426467"/>
            <a:ext cx="914400" cy="125687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5" id="85"/>
          <p:cNvSpPr/>
          <p:nvPr/>
        </p:nvSpPr>
        <p:spPr>
          <a:xfrm flipV="true">
            <a:off x="13083706" y="5045771"/>
            <a:ext cx="914400" cy="263756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6" id="86"/>
          <p:cNvSpPr/>
          <p:nvPr/>
        </p:nvSpPr>
        <p:spPr>
          <a:xfrm>
            <a:off x="13083706" y="6426467"/>
            <a:ext cx="9144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7" id="87"/>
          <p:cNvSpPr/>
          <p:nvPr/>
        </p:nvSpPr>
        <p:spPr>
          <a:xfrm flipV="true">
            <a:off x="13083706" y="5045771"/>
            <a:ext cx="914400" cy="138069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8" id="88"/>
          <p:cNvSpPr/>
          <p:nvPr/>
        </p:nvSpPr>
        <p:spPr>
          <a:xfrm>
            <a:off x="13083706" y="5169596"/>
            <a:ext cx="914400" cy="125687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9" id="89"/>
          <p:cNvSpPr/>
          <p:nvPr/>
        </p:nvSpPr>
        <p:spPr>
          <a:xfrm>
            <a:off x="13083706" y="3908637"/>
            <a:ext cx="914400" cy="25178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0" id="90"/>
          <p:cNvSpPr/>
          <p:nvPr/>
        </p:nvSpPr>
        <p:spPr>
          <a:xfrm>
            <a:off x="13083706" y="3908637"/>
            <a:ext cx="914400" cy="113713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1" id="91"/>
          <p:cNvSpPr/>
          <p:nvPr/>
        </p:nvSpPr>
        <p:spPr>
          <a:xfrm flipV="true">
            <a:off x="13083706" y="5045771"/>
            <a:ext cx="914400" cy="1238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2" id="92"/>
          <p:cNvSpPr/>
          <p:nvPr/>
        </p:nvSpPr>
        <p:spPr>
          <a:xfrm flipH="false" flipV="false" rot="0">
            <a:off x="15076928" y="8459080"/>
            <a:ext cx="348894" cy="353391"/>
          </a:xfrm>
          <a:custGeom>
            <a:avLst/>
            <a:gdLst/>
            <a:ahLst/>
            <a:cxnLst/>
            <a:rect r="r" b="b" t="t" l="l"/>
            <a:pathLst>
              <a:path h="353391" w="348894">
                <a:moveTo>
                  <a:pt x="0" y="0"/>
                </a:moveTo>
                <a:lnTo>
                  <a:pt x="348893" y="0"/>
                </a:lnTo>
                <a:lnTo>
                  <a:pt x="348893" y="353392"/>
                </a:lnTo>
                <a:lnTo>
                  <a:pt x="0" y="3533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3" id="93"/>
          <p:cNvSpPr/>
          <p:nvPr/>
        </p:nvSpPr>
        <p:spPr>
          <a:xfrm flipH="false" flipV="false" rot="0">
            <a:off x="15016852" y="7794387"/>
            <a:ext cx="469045" cy="312128"/>
          </a:xfrm>
          <a:custGeom>
            <a:avLst/>
            <a:gdLst/>
            <a:ahLst/>
            <a:cxnLst/>
            <a:rect r="r" b="b" t="t" l="l"/>
            <a:pathLst>
              <a:path h="312128" w="469045">
                <a:moveTo>
                  <a:pt x="0" y="0"/>
                </a:moveTo>
                <a:lnTo>
                  <a:pt x="469045" y="0"/>
                </a:lnTo>
                <a:lnTo>
                  <a:pt x="469045" y="312128"/>
                </a:lnTo>
                <a:lnTo>
                  <a:pt x="0" y="3121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4" id="94"/>
          <p:cNvSpPr txBox="true"/>
          <p:nvPr/>
        </p:nvSpPr>
        <p:spPr>
          <a:xfrm rot="0">
            <a:off x="15682281" y="7656446"/>
            <a:ext cx="1404139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Lato Bold"/>
              </a:rPr>
              <a:t>Función de activación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15682281" y="8341771"/>
            <a:ext cx="1404139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Lato Bold"/>
              </a:rPr>
              <a:t>Suma ponderada</a:t>
            </a:r>
          </a:p>
        </p:txBody>
      </p:sp>
      <p:grpSp>
        <p:nvGrpSpPr>
          <p:cNvPr name="Group 96" id="96"/>
          <p:cNvGrpSpPr/>
          <p:nvPr/>
        </p:nvGrpSpPr>
        <p:grpSpPr>
          <a:xfrm rot="0">
            <a:off x="1126663" y="6129747"/>
            <a:ext cx="6186174" cy="2761934"/>
            <a:chOff x="0" y="0"/>
            <a:chExt cx="8248232" cy="3682579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4437850" y="1680685"/>
              <a:ext cx="848010" cy="848010"/>
            </a:xfrm>
            <a:custGeom>
              <a:avLst/>
              <a:gdLst/>
              <a:ahLst/>
              <a:cxnLst/>
              <a:rect r="r" b="b" t="t" l="l"/>
              <a:pathLst>
                <a:path h="848010" w="848010">
                  <a:moveTo>
                    <a:pt x="0" y="0"/>
                  </a:moveTo>
                  <a:lnTo>
                    <a:pt x="848010" y="0"/>
                  </a:lnTo>
                  <a:lnTo>
                    <a:pt x="848010" y="848010"/>
                  </a:lnTo>
                  <a:lnTo>
                    <a:pt x="0" y="848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8" id="98"/>
            <p:cNvSpPr/>
            <p:nvPr/>
          </p:nvSpPr>
          <p:spPr>
            <a:xfrm flipH="false" flipV="false" rot="0">
              <a:off x="5955980" y="1680685"/>
              <a:ext cx="848010" cy="848010"/>
            </a:xfrm>
            <a:custGeom>
              <a:avLst/>
              <a:gdLst/>
              <a:ahLst/>
              <a:cxnLst/>
              <a:rect r="r" b="b" t="t" l="l"/>
              <a:pathLst>
                <a:path h="848010" w="848010">
                  <a:moveTo>
                    <a:pt x="0" y="0"/>
                  </a:moveTo>
                  <a:lnTo>
                    <a:pt x="848009" y="0"/>
                  </a:lnTo>
                  <a:lnTo>
                    <a:pt x="848009" y="848010"/>
                  </a:lnTo>
                  <a:lnTo>
                    <a:pt x="0" y="848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99" id="99"/>
            <p:cNvSpPr/>
            <p:nvPr/>
          </p:nvSpPr>
          <p:spPr>
            <a:xfrm>
              <a:off x="5285860" y="2104690"/>
              <a:ext cx="670120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0" id="100"/>
            <p:cNvSpPr/>
            <p:nvPr/>
          </p:nvSpPr>
          <p:spPr>
            <a:xfrm flipV="true">
              <a:off x="6803989" y="2104690"/>
              <a:ext cx="671636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01" id="101"/>
            <p:cNvSpPr/>
            <p:nvPr/>
          </p:nvSpPr>
          <p:spPr>
            <a:xfrm flipH="false" flipV="false" rot="0">
              <a:off x="1981954" y="1103948"/>
              <a:ext cx="327479" cy="327479"/>
            </a:xfrm>
            <a:custGeom>
              <a:avLst/>
              <a:gdLst/>
              <a:ahLst/>
              <a:cxnLst/>
              <a:rect r="r" b="b" t="t" l="l"/>
              <a:pathLst>
                <a:path h="327479" w="327479">
                  <a:moveTo>
                    <a:pt x="0" y="0"/>
                  </a:moveTo>
                  <a:lnTo>
                    <a:pt x="327479" y="0"/>
                  </a:lnTo>
                  <a:lnTo>
                    <a:pt x="327479" y="327479"/>
                  </a:lnTo>
                  <a:lnTo>
                    <a:pt x="0" y="327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02" id="102"/>
            <p:cNvSpPr/>
            <p:nvPr/>
          </p:nvSpPr>
          <p:spPr>
            <a:xfrm flipV="true">
              <a:off x="3677782" y="2104690"/>
              <a:ext cx="760068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03" id="103"/>
            <p:cNvSpPr/>
            <p:nvPr/>
          </p:nvSpPr>
          <p:spPr>
            <a:xfrm flipH="false" flipV="false" rot="0">
              <a:off x="4698115" y="678395"/>
              <a:ext cx="327479" cy="327479"/>
            </a:xfrm>
            <a:custGeom>
              <a:avLst/>
              <a:gdLst/>
              <a:ahLst/>
              <a:cxnLst/>
              <a:rect r="r" b="b" t="t" l="l"/>
              <a:pathLst>
                <a:path h="327479" w="327479">
                  <a:moveTo>
                    <a:pt x="0" y="0"/>
                  </a:moveTo>
                  <a:lnTo>
                    <a:pt x="327480" y="0"/>
                  </a:lnTo>
                  <a:lnTo>
                    <a:pt x="327480" y="327480"/>
                  </a:lnTo>
                  <a:lnTo>
                    <a:pt x="0" y="327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4" id="104"/>
            <p:cNvSpPr txBox="true"/>
            <p:nvPr/>
          </p:nvSpPr>
          <p:spPr>
            <a:xfrm rot="0">
              <a:off x="2996544" y="1102627"/>
              <a:ext cx="681238" cy="301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91"/>
                </a:lnSpc>
              </a:pPr>
              <a:r>
                <a:rPr lang="en-US" sz="1351">
                  <a:solidFill>
                    <a:srgbClr val="000000"/>
                  </a:solidFill>
                  <a:latin typeface="Lato Bold"/>
                </a:rPr>
                <a:t>w1</a:t>
              </a:r>
            </a:p>
          </p:txBody>
        </p:sp>
        <p:sp>
          <p:nvSpPr>
            <p:cNvPr name="TextBox 105" id="105"/>
            <p:cNvSpPr txBox="true"/>
            <p:nvPr/>
          </p:nvSpPr>
          <p:spPr>
            <a:xfrm rot="0">
              <a:off x="2996544" y="2746282"/>
              <a:ext cx="681238" cy="301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91"/>
                </a:lnSpc>
              </a:pPr>
              <a:r>
                <a:rPr lang="en-US" sz="1351">
                  <a:solidFill>
                    <a:srgbClr val="000000"/>
                  </a:solidFill>
                  <a:latin typeface="Lato Bold"/>
                </a:rPr>
                <a:t>w3</a:t>
              </a:r>
            </a:p>
          </p:txBody>
        </p:sp>
        <p:sp>
          <p:nvSpPr>
            <p:cNvPr name="AutoShape 106" id="106"/>
            <p:cNvSpPr/>
            <p:nvPr/>
          </p:nvSpPr>
          <p:spPr>
            <a:xfrm flipV="true">
              <a:off x="3677782" y="2429816"/>
              <a:ext cx="705669" cy="481526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7" id="107"/>
            <p:cNvSpPr/>
            <p:nvPr/>
          </p:nvSpPr>
          <p:spPr>
            <a:xfrm>
              <a:off x="3677782" y="1267688"/>
              <a:ext cx="705669" cy="429343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08" id="108"/>
            <p:cNvSpPr/>
            <p:nvPr/>
          </p:nvSpPr>
          <p:spPr>
            <a:xfrm>
              <a:off x="4861855" y="1005875"/>
              <a:ext cx="0" cy="67481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09" id="109"/>
            <p:cNvSpPr/>
            <p:nvPr/>
          </p:nvSpPr>
          <p:spPr>
            <a:xfrm flipH="false" flipV="false" rot="0">
              <a:off x="1981954" y="1940950"/>
              <a:ext cx="327479" cy="327479"/>
            </a:xfrm>
            <a:custGeom>
              <a:avLst/>
              <a:gdLst/>
              <a:ahLst/>
              <a:cxnLst/>
              <a:rect r="r" b="b" t="t" l="l"/>
              <a:pathLst>
                <a:path h="327479" w="327479">
                  <a:moveTo>
                    <a:pt x="0" y="0"/>
                  </a:moveTo>
                  <a:lnTo>
                    <a:pt x="327479" y="0"/>
                  </a:lnTo>
                  <a:lnTo>
                    <a:pt x="327479" y="327479"/>
                  </a:lnTo>
                  <a:lnTo>
                    <a:pt x="0" y="327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0" id="110"/>
            <p:cNvSpPr/>
            <p:nvPr/>
          </p:nvSpPr>
          <p:spPr>
            <a:xfrm flipH="false" flipV="false" rot="0">
              <a:off x="1974379" y="2785766"/>
              <a:ext cx="327479" cy="327479"/>
            </a:xfrm>
            <a:custGeom>
              <a:avLst/>
              <a:gdLst/>
              <a:ahLst/>
              <a:cxnLst/>
              <a:rect r="r" b="b" t="t" l="l"/>
              <a:pathLst>
                <a:path h="327479" w="327479">
                  <a:moveTo>
                    <a:pt x="0" y="0"/>
                  </a:moveTo>
                  <a:lnTo>
                    <a:pt x="327480" y="0"/>
                  </a:lnTo>
                  <a:lnTo>
                    <a:pt x="327480" y="327479"/>
                  </a:lnTo>
                  <a:lnTo>
                    <a:pt x="0" y="327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111" id="111"/>
            <p:cNvSpPr/>
            <p:nvPr/>
          </p:nvSpPr>
          <p:spPr>
            <a:xfrm>
              <a:off x="2309433" y="2104690"/>
              <a:ext cx="687111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12" id="112"/>
            <p:cNvSpPr/>
            <p:nvPr/>
          </p:nvSpPr>
          <p:spPr>
            <a:xfrm>
              <a:off x="2309433" y="1267688"/>
              <a:ext cx="687111" cy="0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13" id="113"/>
            <p:cNvSpPr/>
            <p:nvPr/>
          </p:nvSpPr>
          <p:spPr>
            <a:xfrm flipV="true">
              <a:off x="2301859" y="2941974"/>
              <a:ext cx="694685" cy="7531"/>
            </a:xfrm>
            <a:prstGeom prst="line">
              <a:avLst/>
            </a:prstGeom>
            <a:ln cap="flat" w="254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14" id="114"/>
            <p:cNvSpPr/>
            <p:nvPr/>
          </p:nvSpPr>
          <p:spPr>
            <a:xfrm flipH="false" flipV="false" rot="0">
              <a:off x="1205117" y="865698"/>
              <a:ext cx="360624" cy="2510675"/>
            </a:xfrm>
            <a:custGeom>
              <a:avLst/>
              <a:gdLst/>
              <a:ahLst/>
              <a:cxnLst/>
              <a:rect r="r" b="b" t="t" l="l"/>
              <a:pathLst>
                <a:path h="2510675" w="360624">
                  <a:moveTo>
                    <a:pt x="0" y="0"/>
                  </a:moveTo>
                  <a:lnTo>
                    <a:pt x="360624" y="0"/>
                  </a:lnTo>
                  <a:lnTo>
                    <a:pt x="360624" y="2510675"/>
                  </a:lnTo>
                  <a:lnTo>
                    <a:pt x="0" y="251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5" id="115"/>
            <p:cNvSpPr/>
            <p:nvPr/>
          </p:nvSpPr>
          <p:spPr>
            <a:xfrm flipH="false" flipV="false" rot="0">
              <a:off x="4639384" y="1879351"/>
              <a:ext cx="444942" cy="450677"/>
            </a:xfrm>
            <a:custGeom>
              <a:avLst/>
              <a:gdLst/>
              <a:ahLst/>
              <a:cxnLst/>
              <a:rect r="r" b="b" t="t" l="l"/>
              <a:pathLst>
                <a:path h="450677" w="444942">
                  <a:moveTo>
                    <a:pt x="0" y="0"/>
                  </a:moveTo>
                  <a:lnTo>
                    <a:pt x="444942" y="0"/>
                  </a:lnTo>
                  <a:lnTo>
                    <a:pt x="444942" y="450677"/>
                  </a:lnTo>
                  <a:lnTo>
                    <a:pt x="0" y="4506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6" id="116"/>
            <p:cNvSpPr/>
            <p:nvPr/>
          </p:nvSpPr>
          <p:spPr>
            <a:xfrm flipH="false" flipV="false" rot="0">
              <a:off x="6080900" y="1905662"/>
              <a:ext cx="598170" cy="398055"/>
            </a:xfrm>
            <a:custGeom>
              <a:avLst/>
              <a:gdLst/>
              <a:ahLst/>
              <a:cxnLst/>
              <a:rect r="r" b="b" t="t" l="l"/>
              <a:pathLst>
                <a:path h="398055" w="598170">
                  <a:moveTo>
                    <a:pt x="0" y="0"/>
                  </a:moveTo>
                  <a:lnTo>
                    <a:pt x="598169" y="0"/>
                  </a:lnTo>
                  <a:lnTo>
                    <a:pt x="598169" y="398055"/>
                  </a:lnTo>
                  <a:lnTo>
                    <a:pt x="0" y="3980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7" id="117"/>
            <p:cNvSpPr txBox="true"/>
            <p:nvPr/>
          </p:nvSpPr>
          <p:spPr>
            <a:xfrm rot="0">
              <a:off x="2996544" y="1939630"/>
              <a:ext cx="681238" cy="301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91"/>
                </a:lnSpc>
              </a:pPr>
              <a:r>
                <a:rPr lang="en-US" sz="1351">
                  <a:solidFill>
                    <a:srgbClr val="000000"/>
                  </a:solidFill>
                  <a:latin typeface="Lato Bold"/>
                </a:rPr>
                <a:t>w2</a:t>
              </a:r>
            </a:p>
          </p:txBody>
        </p:sp>
        <p:sp>
          <p:nvSpPr>
            <p:cNvPr name="TextBox 118" id="118"/>
            <p:cNvSpPr txBox="true"/>
            <p:nvPr/>
          </p:nvSpPr>
          <p:spPr>
            <a:xfrm rot="0">
              <a:off x="7475625" y="1785991"/>
              <a:ext cx="772607" cy="599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01"/>
                </a:lnSpc>
              </a:pPr>
              <a:r>
                <a:rPr lang="en-US" sz="1287">
                  <a:solidFill>
                    <a:srgbClr val="000000"/>
                  </a:solidFill>
                  <a:latin typeface="Lato Bold"/>
                </a:rPr>
                <a:t>Salida</a:t>
              </a:r>
            </a:p>
            <a:p>
              <a:pPr algn="ctr">
                <a:lnSpc>
                  <a:spcPts val="1801"/>
                </a:lnSpc>
              </a:pPr>
              <a:r>
                <a:rPr lang="en-US" sz="1287">
                  <a:solidFill>
                    <a:srgbClr val="000000"/>
                  </a:solidFill>
                  <a:latin typeface="Lato Bold"/>
                </a:rPr>
                <a:t>y</a:t>
              </a:r>
            </a:p>
          </p:txBody>
        </p:sp>
        <p:sp>
          <p:nvSpPr>
            <p:cNvPr name="TextBox 119" id="119"/>
            <p:cNvSpPr txBox="true"/>
            <p:nvPr/>
          </p:nvSpPr>
          <p:spPr>
            <a:xfrm rot="0">
              <a:off x="5740996" y="940520"/>
              <a:ext cx="1277977" cy="599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01"/>
                </a:lnSpc>
              </a:pPr>
              <a:r>
                <a:rPr lang="en-US" sz="1287">
                  <a:solidFill>
                    <a:srgbClr val="000000"/>
                  </a:solidFill>
                  <a:latin typeface="Lato Bold"/>
                </a:rPr>
                <a:t>Función de</a:t>
              </a:r>
            </a:p>
            <a:p>
              <a:pPr algn="ctr">
                <a:lnSpc>
                  <a:spcPts val="1801"/>
                </a:lnSpc>
              </a:pPr>
              <a:r>
                <a:rPr lang="en-US" sz="1287">
                  <a:solidFill>
                    <a:srgbClr val="000000"/>
                  </a:solidFill>
                  <a:latin typeface="Lato Bold"/>
                </a:rPr>
                <a:t>activación</a:t>
              </a:r>
            </a:p>
          </p:txBody>
        </p:sp>
        <p:sp>
          <p:nvSpPr>
            <p:cNvPr name="TextBox 120" id="120"/>
            <p:cNvSpPr txBox="true"/>
            <p:nvPr/>
          </p:nvSpPr>
          <p:spPr>
            <a:xfrm rot="0">
              <a:off x="4452318" y="-38100"/>
              <a:ext cx="819073" cy="599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01"/>
                </a:lnSpc>
              </a:pPr>
              <a:r>
                <a:rPr lang="en-US" sz="1287">
                  <a:solidFill>
                    <a:srgbClr val="000000"/>
                  </a:solidFill>
                  <a:latin typeface="Lato Bold"/>
                </a:rPr>
                <a:t>Bias</a:t>
              </a:r>
            </a:p>
            <a:p>
              <a:pPr algn="ctr">
                <a:lnSpc>
                  <a:spcPts val="1801"/>
                </a:lnSpc>
              </a:pPr>
              <a:r>
                <a:rPr lang="en-US" sz="1287">
                  <a:solidFill>
                    <a:srgbClr val="000000"/>
                  </a:solidFill>
                  <a:latin typeface="Lato Bold"/>
                </a:rPr>
                <a:t>b</a:t>
              </a:r>
            </a:p>
          </p:txBody>
        </p:sp>
        <p:sp>
          <p:nvSpPr>
            <p:cNvPr name="TextBox 121" id="121"/>
            <p:cNvSpPr txBox="true"/>
            <p:nvPr/>
          </p:nvSpPr>
          <p:spPr>
            <a:xfrm rot="0">
              <a:off x="1343967" y="1102627"/>
              <a:ext cx="681238" cy="301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91"/>
                </a:lnSpc>
              </a:pPr>
              <a:r>
                <a:rPr lang="en-US" sz="1351">
                  <a:solidFill>
                    <a:srgbClr val="000000"/>
                  </a:solidFill>
                  <a:latin typeface="Lato Bold"/>
                </a:rPr>
                <a:t>x1</a:t>
              </a:r>
            </a:p>
          </p:txBody>
        </p:sp>
        <p:sp>
          <p:nvSpPr>
            <p:cNvPr name="TextBox 122" id="122"/>
            <p:cNvSpPr txBox="true"/>
            <p:nvPr/>
          </p:nvSpPr>
          <p:spPr>
            <a:xfrm rot="0">
              <a:off x="1300716" y="1939630"/>
              <a:ext cx="681238" cy="301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91"/>
                </a:lnSpc>
              </a:pPr>
              <a:r>
                <a:rPr lang="en-US" sz="1351">
                  <a:solidFill>
                    <a:srgbClr val="000000"/>
                  </a:solidFill>
                  <a:latin typeface="Lato Bold"/>
                </a:rPr>
                <a:t>x2</a:t>
              </a:r>
            </a:p>
          </p:txBody>
        </p:sp>
        <p:sp>
          <p:nvSpPr>
            <p:cNvPr name="TextBox 123" id="123"/>
            <p:cNvSpPr txBox="true"/>
            <p:nvPr/>
          </p:nvSpPr>
          <p:spPr>
            <a:xfrm rot="0">
              <a:off x="1293142" y="2775225"/>
              <a:ext cx="681238" cy="3015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91"/>
                </a:lnSpc>
              </a:pPr>
              <a:r>
                <a:rPr lang="en-US" sz="1351">
                  <a:solidFill>
                    <a:srgbClr val="000000"/>
                  </a:solidFill>
                  <a:latin typeface="Lato Bold"/>
                </a:rPr>
                <a:t>x3</a:t>
              </a:r>
            </a:p>
          </p:txBody>
        </p:sp>
        <p:sp>
          <p:nvSpPr>
            <p:cNvPr name="TextBox 124" id="124"/>
            <p:cNvSpPr txBox="true"/>
            <p:nvPr/>
          </p:nvSpPr>
          <p:spPr>
            <a:xfrm rot="0">
              <a:off x="0" y="1802337"/>
              <a:ext cx="1277977" cy="599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01"/>
                </a:lnSpc>
              </a:pPr>
              <a:r>
                <a:rPr lang="en-US" sz="1287">
                  <a:solidFill>
                    <a:srgbClr val="000000"/>
                  </a:solidFill>
                  <a:latin typeface="Lato Bold"/>
                </a:rPr>
                <a:t>Valores de</a:t>
              </a:r>
            </a:p>
            <a:p>
              <a:pPr algn="ctr">
                <a:lnSpc>
                  <a:spcPts val="1801"/>
                </a:lnSpc>
              </a:pPr>
              <a:r>
                <a:rPr lang="en-US" sz="1287">
                  <a:solidFill>
                    <a:srgbClr val="000000"/>
                  </a:solidFill>
                  <a:latin typeface="Lato Bold"/>
                </a:rPr>
                <a:t>entrada</a:t>
              </a:r>
            </a:p>
          </p:txBody>
        </p:sp>
        <p:sp>
          <p:nvSpPr>
            <p:cNvPr name="TextBox 125" id="125"/>
            <p:cNvSpPr txBox="true"/>
            <p:nvPr/>
          </p:nvSpPr>
          <p:spPr>
            <a:xfrm rot="0">
              <a:off x="2927627" y="3385675"/>
              <a:ext cx="819073" cy="2969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01"/>
                </a:lnSpc>
              </a:pPr>
              <a:r>
                <a:rPr lang="en-US" sz="1287">
                  <a:solidFill>
                    <a:srgbClr val="000000"/>
                  </a:solidFill>
                  <a:latin typeface="Lato Bold"/>
                </a:rPr>
                <a:t>Pesos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0510" y="1019175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827802"/>
            <a:ext cx="8712343" cy="5430498"/>
          </a:xfrm>
          <a:custGeom>
            <a:avLst/>
            <a:gdLst/>
            <a:ahLst/>
            <a:cxnLst/>
            <a:rect r="r" b="b" t="t" l="l"/>
            <a:pathLst>
              <a:path h="5430498" w="8712343">
                <a:moveTo>
                  <a:pt x="0" y="0"/>
                </a:moveTo>
                <a:lnTo>
                  <a:pt x="8712343" y="0"/>
                </a:lnTo>
                <a:lnTo>
                  <a:pt x="8712343" y="5430498"/>
                </a:lnTo>
                <a:lnTo>
                  <a:pt x="0" y="5430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0" y="9258300"/>
            <a:ext cx="18288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-4110037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11947682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8187901" y="1772351"/>
          <a:ext cx="2404380" cy="2701121"/>
        </p:xfrm>
        <a:graphic>
          <a:graphicData uri="http://schemas.openxmlformats.org/drawingml/2006/table">
            <a:tbl>
              <a:tblPr/>
              <a:tblGrid>
                <a:gridCol w="394847"/>
                <a:gridCol w="400444"/>
                <a:gridCol w="397646"/>
                <a:gridCol w="393304"/>
                <a:gridCol w="423191"/>
                <a:gridCol w="394948"/>
              </a:tblGrid>
              <a:tr h="3875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38510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3865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3831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3814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3856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5A4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3917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4985619" y="1772351"/>
          <a:ext cx="1603359" cy="1929251"/>
        </p:xfrm>
        <a:graphic>
          <a:graphicData uri="http://schemas.openxmlformats.org/drawingml/2006/table">
            <a:tbl>
              <a:tblPr/>
              <a:tblGrid>
                <a:gridCol w="393842"/>
                <a:gridCol w="399489"/>
                <a:gridCol w="393545"/>
                <a:gridCol w="416483"/>
              </a:tblGrid>
              <a:tr h="3886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100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620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76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42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2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303C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939281" y="5706949"/>
          <a:ext cx="1143116" cy="1143317"/>
        </p:xfrm>
        <a:graphic>
          <a:graphicData uri="http://schemas.openxmlformats.org/drawingml/2006/table">
            <a:tbl>
              <a:tblPr/>
              <a:tblGrid>
                <a:gridCol w="248972"/>
                <a:gridCol w="245101"/>
                <a:gridCol w="237876"/>
              </a:tblGrid>
              <a:tr h="3912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800202"/>
                          </a:solidFill>
                          <a:latin typeface="Inter Bo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800202"/>
                          </a:solidFill>
                          <a:latin typeface="Inter Bo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800202"/>
                          </a:solidFill>
                          <a:latin typeface="Inter Bo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20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800202"/>
                          </a:solidFill>
                          <a:latin typeface="Inter Bo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800202"/>
                          </a:solidFill>
                          <a:latin typeface="Inter Bold"/>
                        </a:rPr>
                        <a:t>-2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800202"/>
                          </a:solidFill>
                          <a:latin typeface="Inter Bo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99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800202"/>
                          </a:solidFill>
                          <a:latin typeface="Inter Bo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800202"/>
                          </a:solidFill>
                          <a:latin typeface="Inter Bold"/>
                        </a:rPr>
                        <a:t>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800202"/>
                          </a:solidFill>
                          <a:latin typeface="Inter Bo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3120162" y="5706949"/>
          <a:ext cx="1143116" cy="1143317"/>
        </p:xfrm>
        <a:graphic>
          <a:graphicData uri="http://schemas.openxmlformats.org/drawingml/2006/table">
            <a:tbl>
              <a:tblPr/>
              <a:tblGrid>
                <a:gridCol w="248972"/>
                <a:gridCol w="245101"/>
                <a:gridCol w="237876"/>
              </a:tblGrid>
              <a:tr h="3912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20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50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-460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99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230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540"/>
                        </a:lnSpc>
                        <a:defRPr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Inter Bold"/>
                        </a:rPr>
                        <a:t>0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CB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AutoShape 11" id="11"/>
          <p:cNvSpPr/>
          <p:nvPr/>
        </p:nvSpPr>
        <p:spPr>
          <a:xfrm>
            <a:off x="9390091" y="1772351"/>
            <a:ext cx="2692305" cy="3934599"/>
          </a:xfrm>
          <a:prstGeom prst="line">
            <a:avLst/>
          </a:prstGeom>
          <a:ln cap="flat" w="38100">
            <a:solidFill>
              <a:srgbClr val="800202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2" id="12"/>
          <p:cNvSpPr/>
          <p:nvPr/>
        </p:nvSpPr>
        <p:spPr>
          <a:xfrm flipV="true">
            <a:off x="12082397" y="5706949"/>
            <a:ext cx="1037766" cy="10758"/>
          </a:xfrm>
          <a:prstGeom prst="line">
            <a:avLst/>
          </a:prstGeom>
          <a:ln cap="flat" w="38100">
            <a:solidFill>
              <a:srgbClr val="800202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V="true">
            <a:off x="12098316" y="6820460"/>
            <a:ext cx="1037766" cy="10758"/>
          </a:xfrm>
          <a:prstGeom prst="line">
            <a:avLst/>
          </a:prstGeom>
          <a:ln cap="flat" w="38100">
            <a:solidFill>
              <a:srgbClr val="800202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V="true">
            <a:off x="13136279" y="1772351"/>
            <a:ext cx="1849340" cy="3915550"/>
          </a:xfrm>
          <a:prstGeom prst="line">
            <a:avLst/>
          </a:prstGeom>
          <a:ln cap="flat" w="38100">
            <a:solidFill>
              <a:srgbClr val="800202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V="true">
            <a:off x="14263278" y="2202383"/>
            <a:ext cx="1125754" cy="4647884"/>
          </a:xfrm>
          <a:prstGeom prst="line">
            <a:avLst/>
          </a:prstGeom>
          <a:ln cap="flat" w="38100">
            <a:solidFill>
              <a:srgbClr val="800202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3993228" y="4141436"/>
            <a:ext cx="655619" cy="664071"/>
          </a:xfrm>
          <a:custGeom>
            <a:avLst/>
            <a:gdLst/>
            <a:ahLst/>
            <a:cxnLst/>
            <a:rect r="r" b="b" t="t" l="l"/>
            <a:pathLst>
              <a:path h="664071" w="655619">
                <a:moveTo>
                  <a:pt x="0" y="0"/>
                </a:moveTo>
                <a:lnTo>
                  <a:pt x="655619" y="0"/>
                </a:lnTo>
                <a:lnTo>
                  <a:pt x="655619" y="664071"/>
                </a:lnTo>
                <a:lnTo>
                  <a:pt x="0" y="6640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8187901" y="2951242"/>
            <a:ext cx="2751379" cy="3899025"/>
          </a:xfrm>
          <a:prstGeom prst="line">
            <a:avLst/>
          </a:prstGeom>
          <a:ln cap="flat" w="38100">
            <a:solidFill>
              <a:srgbClr val="800202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1028700" y="1289646"/>
            <a:ext cx="5571349" cy="136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8"/>
              </a:lnSpc>
            </a:pPr>
            <a:r>
              <a:rPr lang="en-US" sz="4800" spc="-124">
                <a:solidFill>
                  <a:srgbClr val="000000"/>
                </a:solidFill>
                <a:latin typeface="Cy Grotesk Grand Demi"/>
              </a:rPr>
              <a:t>Operación de convolución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87901" y="981075"/>
            <a:ext cx="2617291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Mapa de segmentación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de entrada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478653" y="981075"/>
            <a:ext cx="2617291" cy="70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Mapa de segmentación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de salida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32356" y="6929638"/>
            <a:ext cx="956965" cy="349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Lato Bold"/>
              </a:rPr>
              <a:t>KERNEL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40309" y="5554550"/>
            <a:ext cx="521940" cy="122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000"/>
                </a:solidFill>
                <a:latin typeface="Open Sans Light Bold"/>
              </a:rPr>
              <a:t>=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10643" y="4362495"/>
            <a:ext cx="528638" cy="1226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79"/>
              </a:lnSpc>
            </a:pPr>
            <a:r>
              <a:rPr lang="en-US" sz="7199">
                <a:solidFill>
                  <a:srgbClr val="000000"/>
                </a:solidFill>
                <a:latin typeface="Open Sans Light Bold"/>
              </a:rPr>
              <a:t>x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0510" y="1019175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0" y="3311539"/>
            <a:ext cx="17095945" cy="5956286"/>
            <a:chOff x="0" y="0"/>
            <a:chExt cx="10468629" cy="36473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68629" cy="3647306"/>
            </a:xfrm>
            <a:custGeom>
              <a:avLst/>
              <a:gdLst/>
              <a:ahLst/>
              <a:cxnLst/>
              <a:rect r="r" b="b" t="t" l="l"/>
              <a:pathLst>
                <a:path h="3647306" w="10468629">
                  <a:moveTo>
                    <a:pt x="0" y="0"/>
                  </a:moveTo>
                  <a:lnTo>
                    <a:pt x="10468629" y="0"/>
                  </a:lnTo>
                  <a:lnTo>
                    <a:pt x="10468629" y="3647306"/>
                  </a:lnTo>
                  <a:lnTo>
                    <a:pt x="0" y="3647306"/>
                  </a:lnTo>
                  <a:close/>
                </a:path>
              </a:pathLst>
            </a:custGeom>
            <a:solidFill>
              <a:srgbClr val="C2002F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-170510" y="9258300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11947682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354353" y="3407840"/>
            <a:ext cx="11579294" cy="5763684"/>
          </a:xfrm>
          <a:custGeom>
            <a:avLst/>
            <a:gdLst/>
            <a:ahLst/>
            <a:cxnLst/>
            <a:rect r="r" b="b" t="t" l="l"/>
            <a:pathLst>
              <a:path h="5763684" w="11579294">
                <a:moveTo>
                  <a:pt x="0" y="0"/>
                </a:moveTo>
                <a:lnTo>
                  <a:pt x="11579294" y="0"/>
                </a:lnTo>
                <a:lnTo>
                  <a:pt x="11579294" y="5763684"/>
                </a:lnTo>
                <a:lnTo>
                  <a:pt x="0" y="5763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7905906" y="1028700"/>
          <a:ext cx="7595007" cy="2101135"/>
        </p:xfrm>
        <a:graphic>
          <a:graphicData uri="http://schemas.openxmlformats.org/drawingml/2006/table">
            <a:tbl>
              <a:tblPr/>
              <a:tblGrid>
                <a:gridCol w="2437930"/>
                <a:gridCol w="2437930"/>
                <a:gridCol w="2719147"/>
              </a:tblGrid>
              <a:tr h="54431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 Bold"/>
                        </a:rPr>
                        <a:t>Modelo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002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 Bold"/>
                        </a:rPr>
                        <a:t>Valor de pérdida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002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 Bold"/>
                        </a:rPr>
                        <a:t>porcentaje de precisión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002F"/>
                    </a:solidFill>
                  </a:tcPr>
                </a:tc>
              </a:tr>
              <a:tr h="5189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 Bold"/>
                        </a:rPr>
                        <a:t>ResNet-50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"/>
                        </a:rPr>
                        <a:t>2,0433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"/>
                        </a:rPr>
                        <a:t>55,66%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89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 Bold"/>
                        </a:rPr>
                        <a:t>EfficientNet B3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"/>
                        </a:rPr>
                        <a:t>2,1402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"/>
                        </a:rPr>
                        <a:t>53,31%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189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Lato Bold Bold"/>
                        </a:rPr>
                        <a:t>EfficientNet v2 Small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C2002F"/>
                          </a:solidFill>
                          <a:latin typeface="Lato Bold"/>
                        </a:rPr>
                        <a:t>1,7577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C2002F"/>
                          </a:solidFill>
                          <a:latin typeface="Lato Bold"/>
                        </a:rPr>
                        <a:t>59,82%</a:t>
                      </a:r>
                      <a:endParaRPr lang="en-US" sz="1100"/>
                    </a:p>
                  </a:txBody>
                  <a:tcPr marL="66675" marR="66675" marT="66675" marB="66675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576718" y="1489719"/>
            <a:ext cx="6609638" cy="93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03"/>
              </a:lnSpc>
            </a:pPr>
            <a:r>
              <a:rPr lang="en-US" sz="6399" spc="-166">
                <a:solidFill>
                  <a:srgbClr val="000000"/>
                </a:solidFill>
                <a:latin typeface="Cy Grotesk Grand Demi"/>
              </a:rPr>
              <a:t>Resultados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143038" y="8718769"/>
            <a:ext cx="1943382" cy="45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20"/>
              </a:lnSpc>
            </a:pPr>
            <a:r>
              <a:rPr lang="en-US" sz="1300" spc="62">
                <a:solidFill>
                  <a:srgbClr val="FFFFFF"/>
                </a:solidFill>
                <a:latin typeface="Cy Grotesk Key Italics"/>
              </a:rPr>
              <a:t>Fuente: </a:t>
            </a:r>
          </a:p>
          <a:p>
            <a:pPr>
              <a:lnSpc>
                <a:spcPts val="1820"/>
              </a:lnSpc>
              <a:spcBef>
                <a:spcPct val="0"/>
              </a:spcBef>
            </a:pPr>
            <a:r>
              <a:rPr lang="en-US" sz="1300" spc="62">
                <a:solidFill>
                  <a:srgbClr val="FFFFFF"/>
                </a:solidFill>
                <a:latin typeface="Cy Grotesk Key Italics"/>
              </a:rPr>
              <a:t>Elaboración propia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A6A6A6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0510" y="9258300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-170510" y="1019175"/>
            <a:ext cx="1845851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11947682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-4110037" y="5138738"/>
            <a:ext cx="10287000" cy="0"/>
          </a:xfrm>
          <a:prstGeom prst="line">
            <a:avLst/>
          </a:prstGeom>
          <a:ln cap="flat" w="9525">
            <a:solidFill>
              <a:srgbClr val="292727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66088" y="2380620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17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1482195" y="2172490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1586457" y="2276753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1690720" y="2381015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1794982" y="2485277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11899244" y="2589539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2" id="12"/>
          <p:cNvGraphicFramePr>
            <a:graphicFrameLocks noGrp="true"/>
          </p:cNvGraphicFramePr>
          <p:nvPr/>
        </p:nvGraphicFramePr>
        <p:xfrm>
          <a:off x="12003506" y="2693802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12117736" y="2810140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</a:tbl>
          </a:graphicData>
        </a:graphic>
      </p:graphicFrame>
      <p:grpSp>
        <p:nvGrpSpPr>
          <p:cNvPr name="Group 14" id="14"/>
          <p:cNvGrpSpPr/>
          <p:nvPr/>
        </p:nvGrpSpPr>
        <p:grpSpPr>
          <a:xfrm rot="0">
            <a:off x="12249900" y="2967421"/>
            <a:ext cx="128455" cy="133429"/>
            <a:chOff x="0" y="0"/>
            <a:chExt cx="69542" cy="722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542" cy="72235"/>
            </a:xfrm>
            <a:custGeom>
              <a:avLst/>
              <a:gdLst/>
              <a:ahLst/>
              <a:cxnLst/>
              <a:rect r="r" b="b" t="t" l="l"/>
              <a:pathLst>
                <a:path h="72235" w="69542">
                  <a:moveTo>
                    <a:pt x="0" y="0"/>
                  </a:moveTo>
                  <a:lnTo>
                    <a:pt x="69542" y="0"/>
                  </a:lnTo>
                  <a:lnTo>
                    <a:pt x="69542" y="72235"/>
                  </a:lnTo>
                  <a:lnTo>
                    <a:pt x="0" y="72235"/>
                  </a:lnTo>
                  <a:close/>
                </a:path>
              </a:pathLst>
            </a:custGeom>
            <a:solidFill>
              <a:srgbClr val="80020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0619884" y="2589539"/>
            <a:ext cx="1694244" cy="377882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0621879" y="2838644"/>
            <a:ext cx="1692248" cy="262206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1272722" y="3433043"/>
            <a:ext cx="39311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aphicFrame>
        <p:nvGraphicFramePr>
          <p:cNvPr name="Table 20" id="20"/>
          <p:cNvGraphicFramePr>
            <a:graphicFrameLocks noGrp="true"/>
          </p:cNvGraphicFramePr>
          <p:nvPr/>
        </p:nvGraphicFramePr>
        <p:xfrm>
          <a:off x="13350327" y="2210378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21" id="21"/>
          <p:cNvGraphicFramePr>
            <a:graphicFrameLocks noGrp="true"/>
          </p:cNvGraphicFramePr>
          <p:nvPr/>
        </p:nvGraphicFramePr>
        <p:xfrm>
          <a:off x="13454590" y="2314640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22" id="22"/>
          <p:cNvGraphicFramePr>
            <a:graphicFrameLocks noGrp="true"/>
          </p:cNvGraphicFramePr>
          <p:nvPr/>
        </p:nvGraphicFramePr>
        <p:xfrm>
          <a:off x="13558852" y="2418903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23" id="23"/>
          <p:cNvGraphicFramePr>
            <a:graphicFrameLocks noGrp="true"/>
          </p:cNvGraphicFramePr>
          <p:nvPr/>
        </p:nvGraphicFramePr>
        <p:xfrm>
          <a:off x="13663114" y="2523165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24" id="24"/>
          <p:cNvGraphicFramePr>
            <a:graphicFrameLocks noGrp="true"/>
          </p:cNvGraphicFramePr>
          <p:nvPr/>
        </p:nvGraphicFramePr>
        <p:xfrm>
          <a:off x="13767376" y="2627427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25" id="25"/>
          <p:cNvGraphicFramePr>
            <a:graphicFrameLocks noGrp="true"/>
          </p:cNvGraphicFramePr>
          <p:nvPr/>
        </p:nvGraphicFramePr>
        <p:xfrm>
          <a:off x="13871639" y="2731690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26" id="26"/>
          <p:cNvGraphicFramePr>
            <a:graphicFrameLocks noGrp="true"/>
          </p:cNvGraphicFramePr>
          <p:nvPr/>
        </p:nvGraphicFramePr>
        <p:xfrm>
          <a:off x="13975901" y="2835952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</a:tbl>
          </a:graphicData>
        </a:graphic>
      </p:graphicFrame>
      <p:grpSp>
        <p:nvGrpSpPr>
          <p:cNvPr name="Group 27" id="27"/>
          <p:cNvGrpSpPr/>
          <p:nvPr/>
        </p:nvGrpSpPr>
        <p:grpSpPr>
          <a:xfrm rot="0">
            <a:off x="14426482" y="3334732"/>
            <a:ext cx="97717" cy="98300"/>
            <a:chOff x="0" y="0"/>
            <a:chExt cx="52901" cy="5321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2901" cy="53217"/>
            </a:xfrm>
            <a:custGeom>
              <a:avLst/>
              <a:gdLst/>
              <a:ahLst/>
              <a:cxnLst/>
              <a:rect r="r" b="b" t="t" l="l"/>
              <a:pathLst>
                <a:path h="53217" w="52901">
                  <a:moveTo>
                    <a:pt x="0" y="0"/>
                  </a:moveTo>
                  <a:lnTo>
                    <a:pt x="52901" y="0"/>
                  </a:lnTo>
                  <a:lnTo>
                    <a:pt x="52901" y="53217"/>
                  </a:lnTo>
                  <a:lnTo>
                    <a:pt x="0" y="53217"/>
                  </a:lnTo>
                  <a:close/>
                </a:path>
              </a:pathLst>
            </a:custGeom>
            <a:solidFill>
              <a:srgbClr val="800202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12704818" y="3267769"/>
            <a:ext cx="1770523" cy="66962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12704818" y="3433032"/>
            <a:ext cx="1770523" cy="71766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15849885" y="2961977"/>
            <a:ext cx="39311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3" id="33"/>
          <p:cNvGrpSpPr/>
          <p:nvPr/>
        </p:nvGrpSpPr>
        <p:grpSpPr>
          <a:xfrm rot="0">
            <a:off x="10771077" y="4235153"/>
            <a:ext cx="5979800" cy="884707"/>
            <a:chOff x="0" y="0"/>
            <a:chExt cx="1574927" cy="23300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203200" y="-103959"/>
              <a:ext cx="1168527" cy="440927"/>
            </a:xfrm>
            <a:custGeom>
              <a:avLst/>
              <a:gdLst/>
              <a:ahLst/>
              <a:cxnLst/>
              <a:rect r="r" b="b" t="t" l="l"/>
              <a:pathLst>
                <a:path h="440927" w="1168527">
                  <a:moveTo>
                    <a:pt x="1168527" y="103959"/>
                  </a:moveTo>
                  <a:cubicBezTo>
                    <a:pt x="1117673" y="31289"/>
                    <a:pt x="1025561" y="0"/>
                    <a:pt x="940966" y="26660"/>
                  </a:cubicBezTo>
                  <a:cubicBezTo>
                    <a:pt x="856372" y="53320"/>
                    <a:pt x="798843" y="131768"/>
                    <a:pt x="798843" y="220464"/>
                  </a:cubicBezTo>
                  <a:cubicBezTo>
                    <a:pt x="798843" y="309160"/>
                    <a:pt x="856372" y="387608"/>
                    <a:pt x="940966" y="414267"/>
                  </a:cubicBezTo>
                  <a:cubicBezTo>
                    <a:pt x="1025561" y="440927"/>
                    <a:pt x="1117673" y="409638"/>
                    <a:pt x="1168527" y="336968"/>
                  </a:cubicBezTo>
                  <a:lnTo>
                    <a:pt x="0" y="336968"/>
                  </a:lnTo>
                  <a:cubicBezTo>
                    <a:pt x="50854" y="409638"/>
                    <a:pt x="142966" y="440927"/>
                    <a:pt x="227561" y="414267"/>
                  </a:cubicBezTo>
                  <a:cubicBezTo>
                    <a:pt x="312155" y="387608"/>
                    <a:pt x="369684" y="309160"/>
                    <a:pt x="369684" y="220464"/>
                  </a:cubicBezTo>
                  <a:cubicBezTo>
                    <a:pt x="369684" y="131768"/>
                    <a:pt x="312155" y="53320"/>
                    <a:pt x="227561" y="26660"/>
                  </a:cubicBezTo>
                  <a:cubicBezTo>
                    <a:pt x="142966" y="0"/>
                    <a:pt x="50854" y="31289"/>
                    <a:pt x="0" y="103959"/>
                  </a:cubicBezTo>
                  <a:close/>
                </a:path>
              </a:pathLst>
            </a:custGeom>
            <a:solidFill>
              <a:srgbClr val="C2002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5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-5400000">
            <a:off x="12178315" y="1700093"/>
            <a:ext cx="635956" cy="4427544"/>
          </a:xfrm>
          <a:custGeom>
            <a:avLst/>
            <a:gdLst/>
            <a:ahLst/>
            <a:cxnLst/>
            <a:rect r="r" b="b" t="t" l="l"/>
            <a:pathLst>
              <a:path h="4427544" w="635956">
                <a:moveTo>
                  <a:pt x="0" y="0"/>
                </a:moveTo>
                <a:lnTo>
                  <a:pt x="635957" y="0"/>
                </a:lnTo>
                <a:lnTo>
                  <a:pt x="635957" y="4427544"/>
                </a:lnTo>
                <a:lnTo>
                  <a:pt x="0" y="4427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6276730" y="2380620"/>
            <a:ext cx="282503" cy="282503"/>
            <a:chOff x="0" y="0"/>
            <a:chExt cx="376670" cy="37667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9" id="39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6276730" y="2797669"/>
            <a:ext cx="282503" cy="282503"/>
            <a:chOff x="0" y="0"/>
            <a:chExt cx="376670" cy="37667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2" id="42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6276730" y="3217016"/>
            <a:ext cx="282503" cy="282503"/>
            <a:chOff x="0" y="0"/>
            <a:chExt cx="376670" cy="37667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5" id="45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5508735" y="2403677"/>
            <a:ext cx="282503" cy="282503"/>
            <a:chOff x="0" y="0"/>
            <a:chExt cx="376670" cy="37667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8" id="48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5508735" y="2820726"/>
            <a:ext cx="282503" cy="282503"/>
            <a:chOff x="0" y="0"/>
            <a:chExt cx="376670" cy="37667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1" id="51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5508735" y="3240073"/>
            <a:ext cx="282503" cy="282503"/>
            <a:chOff x="0" y="0"/>
            <a:chExt cx="376670" cy="37667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4" id="54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5091686" y="2150774"/>
            <a:ext cx="282503" cy="282503"/>
            <a:chOff x="0" y="0"/>
            <a:chExt cx="376670" cy="37667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7" id="57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5091686" y="2567823"/>
            <a:ext cx="282503" cy="282503"/>
            <a:chOff x="0" y="0"/>
            <a:chExt cx="376670" cy="37667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0" id="60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15091686" y="2987170"/>
            <a:ext cx="282503" cy="282503"/>
            <a:chOff x="0" y="0"/>
            <a:chExt cx="376670" cy="376670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3" id="63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5091686" y="3406516"/>
            <a:ext cx="282503" cy="282503"/>
            <a:chOff x="0" y="0"/>
            <a:chExt cx="376670" cy="37667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6" id="66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sp>
        <p:nvSpPr>
          <p:cNvPr name="AutoShape 67" id="67"/>
          <p:cNvSpPr/>
          <p:nvPr/>
        </p:nvSpPr>
        <p:spPr>
          <a:xfrm flipV="true">
            <a:off x="15374189" y="3381324"/>
            <a:ext cx="134547" cy="16644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8" id="68"/>
          <p:cNvSpPr/>
          <p:nvPr/>
        </p:nvSpPr>
        <p:spPr>
          <a:xfrm>
            <a:off x="15374189" y="3128421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9" id="69"/>
          <p:cNvSpPr/>
          <p:nvPr/>
        </p:nvSpPr>
        <p:spPr>
          <a:xfrm flipV="true">
            <a:off x="15374189" y="2961977"/>
            <a:ext cx="134547" cy="58579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0" id="70"/>
          <p:cNvSpPr/>
          <p:nvPr/>
        </p:nvSpPr>
        <p:spPr>
          <a:xfrm flipV="true">
            <a:off x="15374189" y="2544928"/>
            <a:ext cx="134547" cy="100284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1" id="71"/>
          <p:cNvSpPr/>
          <p:nvPr/>
        </p:nvSpPr>
        <p:spPr>
          <a:xfrm flipV="true">
            <a:off x="15374189" y="2961977"/>
            <a:ext cx="134547" cy="16644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2" id="72"/>
          <p:cNvSpPr/>
          <p:nvPr/>
        </p:nvSpPr>
        <p:spPr>
          <a:xfrm flipV="true">
            <a:off x="15374189" y="2544928"/>
            <a:ext cx="134547" cy="58349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3" id="73"/>
          <p:cNvSpPr/>
          <p:nvPr/>
        </p:nvSpPr>
        <p:spPr>
          <a:xfrm flipV="true">
            <a:off x="15374189" y="2544928"/>
            <a:ext cx="134547" cy="16414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4" id="74"/>
          <p:cNvSpPr/>
          <p:nvPr/>
        </p:nvSpPr>
        <p:spPr>
          <a:xfrm>
            <a:off x="15374189" y="2709074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5" id="75"/>
          <p:cNvSpPr/>
          <p:nvPr/>
        </p:nvSpPr>
        <p:spPr>
          <a:xfrm>
            <a:off x="15374189" y="2709074"/>
            <a:ext cx="134547" cy="6722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6" id="76"/>
          <p:cNvSpPr/>
          <p:nvPr/>
        </p:nvSpPr>
        <p:spPr>
          <a:xfrm>
            <a:off x="15374189" y="2292025"/>
            <a:ext cx="134547" cy="1089299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7" id="77"/>
          <p:cNvSpPr/>
          <p:nvPr/>
        </p:nvSpPr>
        <p:spPr>
          <a:xfrm>
            <a:off x="15374189" y="2292025"/>
            <a:ext cx="134547" cy="66995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8" id="78"/>
          <p:cNvSpPr/>
          <p:nvPr/>
        </p:nvSpPr>
        <p:spPr>
          <a:xfrm>
            <a:off x="15374189" y="2292025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9" id="79"/>
          <p:cNvSpPr/>
          <p:nvPr/>
        </p:nvSpPr>
        <p:spPr>
          <a:xfrm>
            <a:off x="14698571" y="2972093"/>
            <a:ext cx="39311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0" id="80"/>
          <p:cNvSpPr/>
          <p:nvPr/>
        </p:nvSpPr>
        <p:spPr>
          <a:xfrm>
            <a:off x="13067250" y="3021103"/>
            <a:ext cx="39311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1" id="81"/>
          <p:cNvSpPr/>
          <p:nvPr/>
        </p:nvSpPr>
        <p:spPr>
          <a:xfrm flipH="false" flipV="false" rot="-5400000">
            <a:off x="15690978" y="3064929"/>
            <a:ext cx="218099" cy="1518410"/>
          </a:xfrm>
          <a:custGeom>
            <a:avLst/>
            <a:gdLst/>
            <a:ahLst/>
            <a:cxnLst/>
            <a:rect r="r" b="b" t="t" l="l"/>
            <a:pathLst>
              <a:path h="1518410" w="218099">
                <a:moveTo>
                  <a:pt x="0" y="0"/>
                </a:moveTo>
                <a:lnTo>
                  <a:pt x="218099" y="0"/>
                </a:lnTo>
                <a:lnTo>
                  <a:pt x="218099" y="1518410"/>
                </a:lnTo>
                <a:lnTo>
                  <a:pt x="0" y="1518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82" id="82"/>
          <p:cNvGraphicFramePr>
            <a:graphicFrameLocks noGrp="true"/>
          </p:cNvGraphicFramePr>
          <p:nvPr/>
        </p:nvGraphicFramePr>
        <p:xfrm>
          <a:off x="7493136" y="6356227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17EB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6CE6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83" id="83"/>
          <p:cNvGraphicFramePr>
            <a:graphicFrameLocks noGrp="true"/>
          </p:cNvGraphicFramePr>
          <p:nvPr/>
        </p:nvGraphicFramePr>
        <p:xfrm>
          <a:off x="8709242" y="6148097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84" id="84"/>
          <p:cNvGraphicFramePr>
            <a:graphicFrameLocks noGrp="true"/>
          </p:cNvGraphicFramePr>
          <p:nvPr/>
        </p:nvGraphicFramePr>
        <p:xfrm>
          <a:off x="8813505" y="6252359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85" id="85"/>
          <p:cNvGraphicFramePr>
            <a:graphicFrameLocks noGrp="true"/>
          </p:cNvGraphicFramePr>
          <p:nvPr/>
        </p:nvGraphicFramePr>
        <p:xfrm>
          <a:off x="8917767" y="6356622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86" id="86"/>
          <p:cNvGraphicFramePr>
            <a:graphicFrameLocks noGrp="true"/>
          </p:cNvGraphicFramePr>
          <p:nvPr/>
        </p:nvGraphicFramePr>
        <p:xfrm>
          <a:off x="9022029" y="6460884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87" id="87"/>
          <p:cNvGraphicFramePr>
            <a:graphicFrameLocks noGrp="true"/>
          </p:cNvGraphicFramePr>
          <p:nvPr/>
        </p:nvGraphicFramePr>
        <p:xfrm>
          <a:off x="9126291" y="6565146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88" id="88"/>
          <p:cNvGraphicFramePr>
            <a:graphicFrameLocks noGrp="true"/>
          </p:cNvGraphicFramePr>
          <p:nvPr/>
        </p:nvGraphicFramePr>
        <p:xfrm>
          <a:off x="9230554" y="6669409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89" id="89"/>
          <p:cNvGraphicFramePr>
            <a:graphicFrameLocks noGrp="true"/>
          </p:cNvGraphicFramePr>
          <p:nvPr/>
        </p:nvGraphicFramePr>
        <p:xfrm>
          <a:off x="9344784" y="6785747"/>
          <a:ext cx="622452" cy="626161"/>
        </p:xfrm>
        <a:graphic>
          <a:graphicData uri="http://schemas.openxmlformats.org/drawingml/2006/table">
            <a:tbl>
              <a:tblPr/>
              <a:tblGrid>
                <a:gridCol w="162910"/>
                <a:gridCol w="161120"/>
                <a:gridCol w="160166"/>
                <a:gridCol w="132046"/>
              </a:tblGrid>
              <a:tr h="1574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3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69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  <a:tr h="1554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131"/>
                    </a:solidFill>
                  </a:tcPr>
                </a:tc>
              </a:tr>
            </a:tbl>
          </a:graphicData>
        </a:graphic>
      </p:graphicFrame>
      <p:grpSp>
        <p:nvGrpSpPr>
          <p:cNvPr name="Group 90" id="90"/>
          <p:cNvGrpSpPr/>
          <p:nvPr/>
        </p:nvGrpSpPr>
        <p:grpSpPr>
          <a:xfrm rot="0">
            <a:off x="9476947" y="6943028"/>
            <a:ext cx="128455" cy="133429"/>
            <a:chOff x="0" y="0"/>
            <a:chExt cx="69542" cy="72235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69542" cy="72235"/>
            </a:xfrm>
            <a:custGeom>
              <a:avLst/>
              <a:gdLst/>
              <a:ahLst/>
              <a:cxnLst/>
              <a:rect r="r" b="b" t="t" l="l"/>
              <a:pathLst>
                <a:path h="72235" w="69542">
                  <a:moveTo>
                    <a:pt x="0" y="0"/>
                  </a:moveTo>
                  <a:lnTo>
                    <a:pt x="69542" y="0"/>
                  </a:lnTo>
                  <a:lnTo>
                    <a:pt x="69542" y="72235"/>
                  </a:lnTo>
                  <a:lnTo>
                    <a:pt x="0" y="72235"/>
                  </a:lnTo>
                  <a:close/>
                </a:path>
              </a:pathLst>
            </a:custGeom>
            <a:solidFill>
              <a:srgbClr val="800202"/>
            </a:solidFill>
          </p:spPr>
        </p:sp>
        <p:sp>
          <p:nvSpPr>
            <p:cNvPr name="TextBox 92" id="9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AutoShape 93" id="93"/>
          <p:cNvSpPr/>
          <p:nvPr/>
        </p:nvSpPr>
        <p:spPr>
          <a:xfrm>
            <a:off x="7846931" y="6565146"/>
            <a:ext cx="1694244" cy="377882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94" id="94"/>
          <p:cNvSpPr/>
          <p:nvPr/>
        </p:nvSpPr>
        <p:spPr>
          <a:xfrm>
            <a:off x="7848927" y="6814251"/>
            <a:ext cx="1692248" cy="262206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95" id="95"/>
          <p:cNvSpPr/>
          <p:nvPr/>
        </p:nvSpPr>
        <p:spPr>
          <a:xfrm>
            <a:off x="8499769" y="7408649"/>
            <a:ext cx="39311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aphicFrame>
        <p:nvGraphicFramePr>
          <p:cNvPr name="Table 96" id="96"/>
          <p:cNvGraphicFramePr>
            <a:graphicFrameLocks noGrp="true"/>
          </p:cNvGraphicFramePr>
          <p:nvPr/>
        </p:nvGraphicFramePr>
        <p:xfrm>
          <a:off x="10577375" y="6185985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97" id="97"/>
          <p:cNvGraphicFramePr>
            <a:graphicFrameLocks noGrp="true"/>
          </p:cNvGraphicFramePr>
          <p:nvPr/>
        </p:nvGraphicFramePr>
        <p:xfrm>
          <a:off x="10681637" y="6290247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98" id="98"/>
          <p:cNvGraphicFramePr>
            <a:graphicFrameLocks noGrp="true"/>
          </p:cNvGraphicFramePr>
          <p:nvPr/>
        </p:nvGraphicFramePr>
        <p:xfrm>
          <a:off x="10785899" y="6394510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99" id="99"/>
          <p:cNvGraphicFramePr>
            <a:graphicFrameLocks noGrp="true"/>
          </p:cNvGraphicFramePr>
          <p:nvPr/>
        </p:nvGraphicFramePr>
        <p:xfrm>
          <a:off x="10890161" y="6498772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0" id="100"/>
          <p:cNvGraphicFramePr>
            <a:graphicFrameLocks noGrp="true"/>
          </p:cNvGraphicFramePr>
          <p:nvPr/>
        </p:nvGraphicFramePr>
        <p:xfrm>
          <a:off x="10994424" y="6603034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1" id="101"/>
          <p:cNvGraphicFramePr>
            <a:graphicFrameLocks noGrp="true"/>
          </p:cNvGraphicFramePr>
          <p:nvPr/>
        </p:nvGraphicFramePr>
        <p:xfrm>
          <a:off x="11098686" y="6707296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0202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102" id="102"/>
          <p:cNvGraphicFramePr>
            <a:graphicFrameLocks noGrp="true"/>
          </p:cNvGraphicFramePr>
          <p:nvPr/>
        </p:nvGraphicFramePr>
        <p:xfrm>
          <a:off x="11202948" y="6811559"/>
          <a:ext cx="446440" cy="447644"/>
        </p:xfrm>
        <a:graphic>
          <a:graphicData uri="http://schemas.openxmlformats.org/drawingml/2006/table">
            <a:tbl>
              <a:tblPr/>
              <a:tblGrid>
                <a:gridCol w="48583"/>
                <a:gridCol w="192449"/>
                <a:gridCol w="37987"/>
                <a:gridCol w="37987"/>
              </a:tblGrid>
              <a:tr h="11145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556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  <a:tr h="1805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80020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053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757"/>
                    </a:solidFill>
                  </a:tcPr>
                </a:tc>
              </a:tr>
            </a:tbl>
          </a:graphicData>
        </a:graphic>
      </p:graphicFrame>
      <p:grpSp>
        <p:nvGrpSpPr>
          <p:cNvPr name="Group 103" id="103"/>
          <p:cNvGrpSpPr/>
          <p:nvPr/>
        </p:nvGrpSpPr>
        <p:grpSpPr>
          <a:xfrm rot="0">
            <a:off x="11653530" y="7310338"/>
            <a:ext cx="97717" cy="98300"/>
            <a:chOff x="0" y="0"/>
            <a:chExt cx="52901" cy="53217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52901" cy="53217"/>
            </a:xfrm>
            <a:custGeom>
              <a:avLst/>
              <a:gdLst/>
              <a:ahLst/>
              <a:cxnLst/>
              <a:rect r="r" b="b" t="t" l="l"/>
              <a:pathLst>
                <a:path h="53217" w="52901">
                  <a:moveTo>
                    <a:pt x="0" y="0"/>
                  </a:moveTo>
                  <a:lnTo>
                    <a:pt x="52901" y="0"/>
                  </a:lnTo>
                  <a:lnTo>
                    <a:pt x="52901" y="53217"/>
                  </a:lnTo>
                  <a:lnTo>
                    <a:pt x="0" y="53217"/>
                  </a:lnTo>
                  <a:close/>
                </a:path>
              </a:pathLst>
            </a:custGeom>
            <a:solidFill>
              <a:srgbClr val="800202"/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AutoShape 106" id="106"/>
          <p:cNvSpPr/>
          <p:nvPr/>
        </p:nvSpPr>
        <p:spPr>
          <a:xfrm>
            <a:off x="9931866" y="7243376"/>
            <a:ext cx="1770523" cy="66962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07" id="107"/>
          <p:cNvSpPr/>
          <p:nvPr/>
        </p:nvSpPr>
        <p:spPr>
          <a:xfrm flipV="true">
            <a:off x="9931866" y="7408639"/>
            <a:ext cx="1770523" cy="71766"/>
          </a:xfrm>
          <a:prstGeom prst="line">
            <a:avLst/>
          </a:prstGeom>
          <a:ln cap="flat" w="28575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08" id="108"/>
          <p:cNvSpPr/>
          <p:nvPr/>
        </p:nvSpPr>
        <p:spPr>
          <a:xfrm>
            <a:off x="15866318" y="6910312"/>
            <a:ext cx="39311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09" id="109"/>
          <p:cNvSpPr/>
          <p:nvPr/>
        </p:nvSpPr>
        <p:spPr>
          <a:xfrm flipH="false" flipV="false" rot="-5400000">
            <a:off x="9405363" y="5675699"/>
            <a:ext cx="635956" cy="4427544"/>
          </a:xfrm>
          <a:custGeom>
            <a:avLst/>
            <a:gdLst/>
            <a:ahLst/>
            <a:cxnLst/>
            <a:rect r="r" b="b" t="t" l="l"/>
            <a:pathLst>
              <a:path h="4427544" w="635956">
                <a:moveTo>
                  <a:pt x="0" y="0"/>
                </a:moveTo>
                <a:lnTo>
                  <a:pt x="635956" y="0"/>
                </a:lnTo>
                <a:lnTo>
                  <a:pt x="635956" y="4427545"/>
                </a:lnTo>
                <a:lnTo>
                  <a:pt x="0" y="4427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0" id="110"/>
          <p:cNvGrpSpPr/>
          <p:nvPr/>
        </p:nvGrpSpPr>
        <p:grpSpPr>
          <a:xfrm rot="0">
            <a:off x="16293163" y="6328955"/>
            <a:ext cx="282503" cy="282503"/>
            <a:chOff x="0" y="0"/>
            <a:chExt cx="376670" cy="376670"/>
          </a:xfrm>
        </p:grpSpPr>
        <p:sp>
          <p:nvSpPr>
            <p:cNvPr name="Freeform 111" id="111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2" id="112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13" id="113"/>
          <p:cNvGrpSpPr/>
          <p:nvPr/>
        </p:nvGrpSpPr>
        <p:grpSpPr>
          <a:xfrm rot="0">
            <a:off x="16293163" y="6746004"/>
            <a:ext cx="282503" cy="282503"/>
            <a:chOff x="0" y="0"/>
            <a:chExt cx="376670" cy="376670"/>
          </a:xfrm>
        </p:grpSpPr>
        <p:sp>
          <p:nvSpPr>
            <p:cNvPr name="Freeform 114" id="114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5" id="115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16" id="116"/>
          <p:cNvGrpSpPr/>
          <p:nvPr/>
        </p:nvGrpSpPr>
        <p:grpSpPr>
          <a:xfrm rot="0">
            <a:off x="16293163" y="7165351"/>
            <a:ext cx="282503" cy="282503"/>
            <a:chOff x="0" y="0"/>
            <a:chExt cx="376670" cy="376670"/>
          </a:xfrm>
        </p:grpSpPr>
        <p:sp>
          <p:nvSpPr>
            <p:cNvPr name="Freeform 117" id="117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8" id="118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19" id="119"/>
          <p:cNvGrpSpPr/>
          <p:nvPr/>
        </p:nvGrpSpPr>
        <p:grpSpPr>
          <a:xfrm rot="0">
            <a:off x="15525168" y="6352012"/>
            <a:ext cx="282503" cy="282503"/>
            <a:chOff x="0" y="0"/>
            <a:chExt cx="376670" cy="376670"/>
          </a:xfrm>
        </p:grpSpPr>
        <p:sp>
          <p:nvSpPr>
            <p:cNvPr name="Freeform 120" id="120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1" id="121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22" id="122"/>
          <p:cNvGrpSpPr/>
          <p:nvPr/>
        </p:nvGrpSpPr>
        <p:grpSpPr>
          <a:xfrm rot="0">
            <a:off x="15525168" y="6769061"/>
            <a:ext cx="282503" cy="282503"/>
            <a:chOff x="0" y="0"/>
            <a:chExt cx="376670" cy="376670"/>
          </a:xfrm>
        </p:grpSpPr>
        <p:sp>
          <p:nvSpPr>
            <p:cNvPr name="Freeform 123" id="123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4" id="124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25" id="125"/>
          <p:cNvGrpSpPr/>
          <p:nvPr/>
        </p:nvGrpSpPr>
        <p:grpSpPr>
          <a:xfrm rot="0">
            <a:off x="15525168" y="7188408"/>
            <a:ext cx="282503" cy="282503"/>
            <a:chOff x="0" y="0"/>
            <a:chExt cx="376670" cy="376670"/>
          </a:xfrm>
        </p:grpSpPr>
        <p:sp>
          <p:nvSpPr>
            <p:cNvPr name="Freeform 126" id="126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7" id="127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28" id="128"/>
          <p:cNvGrpSpPr/>
          <p:nvPr/>
        </p:nvGrpSpPr>
        <p:grpSpPr>
          <a:xfrm rot="0">
            <a:off x="15108119" y="6099108"/>
            <a:ext cx="282503" cy="282503"/>
            <a:chOff x="0" y="0"/>
            <a:chExt cx="376670" cy="376670"/>
          </a:xfrm>
        </p:grpSpPr>
        <p:sp>
          <p:nvSpPr>
            <p:cNvPr name="Freeform 129" id="129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0" id="130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31" id="131"/>
          <p:cNvGrpSpPr/>
          <p:nvPr/>
        </p:nvGrpSpPr>
        <p:grpSpPr>
          <a:xfrm rot="0">
            <a:off x="15108119" y="6516158"/>
            <a:ext cx="282503" cy="282503"/>
            <a:chOff x="0" y="0"/>
            <a:chExt cx="376670" cy="376670"/>
          </a:xfrm>
        </p:grpSpPr>
        <p:sp>
          <p:nvSpPr>
            <p:cNvPr name="Freeform 132" id="132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3" id="133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34" id="134"/>
          <p:cNvGrpSpPr/>
          <p:nvPr/>
        </p:nvGrpSpPr>
        <p:grpSpPr>
          <a:xfrm rot="0">
            <a:off x="15108119" y="6935504"/>
            <a:ext cx="282503" cy="282503"/>
            <a:chOff x="0" y="0"/>
            <a:chExt cx="376670" cy="376670"/>
          </a:xfrm>
        </p:grpSpPr>
        <p:sp>
          <p:nvSpPr>
            <p:cNvPr name="Freeform 135" id="135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6" id="136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37" id="137"/>
          <p:cNvGrpSpPr/>
          <p:nvPr/>
        </p:nvGrpSpPr>
        <p:grpSpPr>
          <a:xfrm rot="0">
            <a:off x="15108119" y="7354851"/>
            <a:ext cx="282503" cy="282503"/>
            <a:chOff x="0" y="0"/>
            <a:chExt cx="376670" cy="376670"/>
          </a:xfrm>
        </p:grpSpPr>
        <p:sp>
          <p:nvSpPr>
            <p:cNvPr name="Freeform 138" id="138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9" id="139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sp>
        <p:nvSpPr>
          <p:cNvPr name="AutoShape 140" id="140"/>
          <p:cNvSpPr/>
          <p:nvPr/>
        </p:nvSpPr>
        <p:spPr>
          <a:xfrm flipV="true">
            <a:off x="15390622" y="7329659"/>
            <a:ext cx="134547" cy="16644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1" id="141"/>
          <p:cNvSpPr/>
          <p:nvPr/>
        </p:nvSpPr>
        <p:spPr>
          <a:xfrm>
            <a:off x="15390622" y="7076756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2" id="142"/>
          <p:cNvSpPr/>
          <p:nvPr/>
        </p:nvSpPr>
        <p:spPr>
          <a:xfrm flipV="true">
            <a:off x="15390622" y="6910312"/>
            <a:ext cx="134547" cy="58579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3" id="143"/>
          <p:cNvSpPr/>
          <p:nvPr/>
        </p:nvSpPr>
        <p:spPr>
          <a:xfrm flipV="true">
            <a:off x="15390622" y="6493263"/>
            <a:ext cx="134547" cy="100284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4" id="144"/>
          <p:cNvSpPr/>
          <p:nvPr/>
        </p:nvSpPr>
        <p:spPr>
          <a:xfrm flipV="true">
            <a:off x="15390622" y="6910312"/>
            <a:ext cx="134547" cy="16644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5" id="145"/>
          <p:cNvSpPr/>
          <p:nvPr/>
        </p:nvSpPr>
        <p:spPr>
          <a:xfrm flipV="true">
            <a:off x="15390622" y="6493263"/>
            <a:ext cx="134547" cy="58349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6" id="146"/>
          <p:cNvSpPr/>
          <p:nvPr/>
        </p:nvSpPr>
        <p:spPr>
          <a:xfrm flipV="true">
            <a:off x="15390622" y="6493263"/>
            <a:ext cx="134547" cy="16414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7" id="147"/>
          <p:cNvSpPr/>
          <p:nvPr/>
        </p:nvSpPr>
        <p:spPr>
          <a:xfrm>
            <a:off x="15390622" y="6657409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8" id="148"/>
          <p:cNvSpPr/>
          <p:nvPr/>
        </p:nvSpPr>
        <p:spPr>
          <a:xfrm>
            <a:off x="15390622" y="6657409"/>
            <a:ext cx="134547" cy="6722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9" id="149"/>
          <p:cNvSpPr/>
          <p:nvPr/>
        </p:nvSpPr>
        <p:spPr>
          <a:xfrm>
            <a:off x="15390622" y="6240360"/>
            <a:ext cx="134547" cy="1089299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0" id="150"/>
          <p:cNvSpPr/>
          <p:nvPr/>
        </p:nvSpPr>
        <p:spPr>
          <a:xfrm>
            <a:off x="15390622" y="6240360"/>
            <a:ext cx="134547" cy="66995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1" id="151"/>
          <p:cNvSpPr/>
          <p:nvPr/>
        </p:nvSpPr>
        <p:spPr>
          <a:xfrm>
            <a:off x="15390622" y="6240360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2" id="152"/>
          <p:cNvSpPr/>
          <p:nvPr/>
        </p:nvSpPr>
        <p:spPr>
          <a:xfrm>
            <a:off x="14715004" y="6920427"/>
            <a:ext cx="39311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3" id="153"/>
          <p:cNvSpPr/>
          <p:nvPr/>
        </p:nvSpPr>
        <p:spPr>
          <a:xfrm>
            <a:off x="10294297" y="6996710"/>
            <a:ext cx="39311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4" id="154"/>
          <p:cNvGrpSpPr/>
          <p:nvPr/>
        </p:nvGrpSpPr>
        <p:grpSpPr>
          <a:xfrm rot="0">
            <a:off x="12781090" y="8249047"/>
            <a:ext cx="3086100" cy="884707"/>
            <a:chOff x="0" y="0"/>
            <a:chExt cx="812800" cy="233009"/>
          </a:xfrm>
        </p:grpSpPr>
        <p:sp>
          <p:nvSpPr>
            <p:cNvPr name="Freeform 155" id="155"/>
            <p:cNvSpPr/>
            <p:nvPr/>
          </p:nvSpPr>
          <p:spPr>
            <a:xfrm flipH="false" flipV="false" rot="0">
              <a:off x="203200" y="-103959"/>
              <a:ext cx="406400" cy="440927"/>
            </a:xfrm>
            <a:custGeom>
              <a:avLst/>
              <a:gdLst/>
              <a:ahLst/>
              <a:cxnLst/>
              <a:rect r="r" b="b" t="t" l="l"/>
              <a:pathLst>
                <a:path h="440927" w="406400">
                  <a:moveTo>
                    <a:pt x="406400" y="103959"/>
                  </a:moveTo>
                  <a:cubicBezTo>
                    <a:pt x="355546" y="31289"/>
                    <a:pt x="263434" y="0"/>
                    <a:pt x="178839" y="26660"/>
                  </a:cubicBezTo>
                  <a:cubicBezTo>
                    <a:pt x="94245" y="53320"/>
                    <a:pt x="36716" y="131768"/>
                    <a:pt x="36716" y="220464"/>
                  </a:cubicBezTo>
                  <a:cubicBezTo>
                    <a:pt x="36716" y="309160"/>
                    <a:pt x="94245" y="387608"/>
                    <a:pt x="178839" y="414267"/>
                  </a:cubicBezTo>
                  <a:cubicBezTo>
                    <a:pt x="263434" y="440927"/>
                    <a:pt x="355546" y="409638"/>
                    <a:pt x="406400" y="336968"/>
                  </a:cubicBezTo>
                  <a:lnTo>
                    <a:pt x="0" y="336968"/>
                  </a:lnTo>
                  <a:cubicBezTo>
                    <a:pt x="50854" y="409638"/>
                    <a:pt x="142966" y="440927"/>
                    <a:pt x="227561" y="414267"/>
                  </a:cubicBezTo>
                  <a:cubicBezTo>
                    <a:pt x="312155" y="387608"/>
                    <a:pt x="369684" y="309160"/>
                    <a:pt x="369684" y="220464"/>
                  </a:cubicBezTo>
                  <a:cubicBezTo>
                    <a:pt x="369684" y="131768"/>
                    <a:pt x="312155" y="53320"/>
                    <a:pt x="227561" y="26660"/>
                  </a:cubicBezTo>
                  <a:cubicBezTo>
                    <a:pt x="142966" y="0"/>
                    <a:pt x="50854" y="31289"/>
                    <a:pt x="0" y="103959"/>
                  </a:cubicBezTo>
                  <a:close/>
                </a:path>
              </a:pathLst>
            </a:custGeom>
            <a:solidFill>
              <a:srgbClr val="C2002F"/>
            </a:solidFill>
          </p:spPr>
        </p:sp>
        <p:sp>
          <p:nvSpPr>
            <p:cNvPr name="TextBox 156" id="156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5"/>
                </a:lnSpc>
              </a:pPr>
            </a:p>
          </p:txBody>
        </p:sp>
      </p:grpSp>
      <p:sp>
        <p:nvSpPr>
          <p:cNvPr name="Freeform 157" id="157"/>
          <p:cNvSpPr/>
          <p:nvPr/>
        </p:nvSpPr>
        <p:spPr>
          <a:xfrm flipH="false" flipV="false" rot="-5400000">
            <a:off x="14102114" y="5719279"/>
            <a:ext cx="621337" cy="4325766"/>
          </a:xfrm>
          <a:custGeom>
            <a:avLst/>
            <a:gdLst/>
            <a:ahLst/>
            <a:cxnLst/>
            <a:rect r="r" b="b" t="t" l="l"/>
            <a:pathLst>
              <a:path h="4325766" w="621337">
                <a:moveTo>
                  <a:pt x="0" y="0"/>
                </a:moveTo>
                <a:lnTo>
                  <a:pt x="621337" y="0"/>
                </a:lnTo>
                <a:lnTo>
                  <a:pt x="621337" y="4325766"/>
                </a:lnTo>
                <a:lnTo>
                  <a:pt x="0" y="4325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8" id="158"/>
          <p:cNvGrpSpPr/>
          <p:nvPr/>
        </p:nvGrpSpPr>
        <p:grpSpPr>
          <a:xfrm rot="0">
            <a:off x="14182889" y="6336779"/>
            <a:ext cx="282503" cy="282503"/>
            <a:chOff x="0" y="0"/>
            <a:chExt cx="376670" cy="376670"/>
          </a:xfrm>
        </p:grpSpPr>
        <p:sp>
          <p:nvSpPr>
            <p:cNvPr name="Freeform 159" id="159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0" id="160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61" id="161"/>
          <p:cNvGrpSpPr/>
          <p:nvPr/>
        </p:nvGrpSpPr>
        <p:grpSpPr>
          <a:xfrm rot="0">
            <a:off x="14182889" y="6753828"/>
            <a:ext cx="282503" cy="282503"/>
            <a:chOff x="0" y="0"/>
            <a:chExt cx="376670" cy="376670"/>
          </a:xfrm>
        </p:grpSpPr>
        <p:sp>
          <p:nvSpPr>
            <p:cNvPr name="Freeform 162" id="162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3" id="163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64" id="164"/>
          <p:cNvGrpSpPr/>
          <p:nvPr/>
        </p:nvGrpSpPr>
        <p:grpSpPr>
          <a:xfrm rot="0">
            <a:off x="14182889" y="7173174"/>
            <a:ext cx="282503" cy="282503"/>
            <a:chOff x="0" y="0"/>
            <a:chExt cx="376670" cy="376670"/>
          </a:xfrm>
        </p:grpSpPr>
        <p:sp>
          <p:nvSpPr>
            <p:cNvPr name="Freeform 165" id="165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6" id="166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67" id="167"/>
          <p:cNvGrpSpPr/>
          <p:nvPr/>
        </p:nvGrpSpPr>
        <p:grpSpPr>
          <a:xfrm rot="0">
            <a:off x="13765840" y="6083875"/>
            <a:ext cx="282503" cy="282503"/>
            <a:chOff x="0" y="0"/>
            <a:chExt cx="376670" cy="376670"/>
          </a:xfrm>
        </p:grpSpPr>
        <p:sp>
          <p:nvSpPr>
            <p:cNvPr name="Freeform 168" id="168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9" id="169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70" id="170"/>
          <p:cNvGrpSpPr/>
          <p:nvPr/>
        </p:nvGrpSpPr>
        <p:grpSpPr>
          <a:xfrm rot="0">
            <a:off x="13765840" y="6500924"/>
            <a:ext cx="282503" cy="282503"/>
            <a:chOff x="0" y="0"/>
            <a:chExt cx="376670" cy="376670"/>
          </a:xfrm>
        </p:grpSpPr>
        <p:sp>
          <p:nvSpPr>
            <p:cNvPr name="Freeform 171" id="171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2" id="172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73" id="173"/>
          <p:cNvGrpSpPr/>
          <p:nvPr/>
        </p:nvGrpSpPr>
        <p:grpSpPr>
          <a:xfrm rot="0">
            <a:off x="13765840" y="6920271"/>
            <a:ext cx="282503" cy="282503"/>
            <a:chOff x="0" y="0"/>
            <a:chExt cx="376670" cy="376670"/>
          </a:xfrm>
        </p:grpSpPr>
        <p:sp>
          <p:nvSpPr>
            <p:cNvPr name="Freeform 174" id="174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5" id="175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76" id="176"/>
          <p:cNvGrpSpPr/>
          <p:nvPr/>
        </p:nvGrpSpPr>
        <p:grpSpPr>
          <a:xfrm rot="0">
            <a:off x="13765840" y="7339618"/>
            <a:ext cx="282503" cy="282503"/>
            <a:chOff x="0" y="0"/>
            <a:chExt cx="376670" cy="376670"/>
          </a:xfrm>
        </p:grpSpPr>
        <p:sp>
          <p:nvSpPr>
            <p:cNvPr name="Freeform 177" id="177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8" id="178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sp>
        <p:nvSpPr>
          <p:cNvPr name="AutoShape 179" id="179"/>
          <p:cNvSpPr/>
          <p:nvPr/>
        </p:nvSpPr>
        <p:spPr>
          <a:xfrm flipV="true">
            <a:off x="14048342" y="7314426"/>
            <a:ext cx="134547" cy="16644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0" id="180"/>
          <p:cNvSpPr/>
          <p:nvPr/>
        </p:nvSpPr>
        <p:spPr>
          <a:xfrm>
            <a:off x="14048342" y="7061523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1" id="181"/>
          <p:cNvSpPr/>
          <p:nvPr/>
        </p:nvSpPr>
        <p:spPr>
          <a:xfrm flipV="true">
            <a:off x="14048342" y="6895079"/>
            <a:ext cx="134547" cy="58579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2" id="182"/>
          <p:cNvSpPr/>
          <p:nvPr/>
        </p:nvSpPr>
        <p:spPr>
          <a:xfrm flipV="true">
            <a:off x="14048342" y="6478030"/>
            <a:ext cx="134547" cy="100284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3" id="183"/>
          <p:cNvSpPr/>
          <p:nvPr/>
        </p:nvSpPr>
        <p:spPr>
          <a:xfrm flipV="true">
            <a:off x="14048342" y="6895079"/>
            <a:ext cx="134547" cy="16644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4" id="184"/>
          <p:cNvSpPr/>
          <p:nvPr/>
        </p:nvSpPr>
        <p:spPr>
          <a:xfrm flipV="true">
            <a:off x="14048342" y="6478030"/>
            <a:ext cx="134547" cy="58349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5" id="185"/>
          <p:cNvSpPr/>
          <p:nvPr/>
        </p:nvSpPr>
        <p:spPr>
          <a:xfrm flipV="true">
            <a:off x="14048342" y="6478030"/>
            <a:ext cx="134547" cy="16414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6" id="186"/>
          <p:cNvSpPr/>
          <p:nvPr/>
        </p:nvSpPr>
        <p:spPr>
          <a:xfrm>
            <a:off x="14048342" y="6642176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7" id="187"/>
          <p:cNvSpPr/>
          <p:nvPr/>
        </p:nvSpPr>
        <p:spPr>
          <a:xfrm>
            <a:off x="14048342" y="6642176"/>
            <a:ext cx="134547" cy="6722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8" id="188"/>
          <p:cNvSpPr/>
          <p:nvPr/>
        </p:nvSpPr>
        <p:spPr>
          <a:xfrm>
            <a:off x="14048342" y="6225127"/>
            <a:ext cx="134547" cy="1089299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9" id="189"/>
          <p:cNvSpPr/>
          <p:nvPr/>
        </p:nvSpPr>
        <p:spPr>
          <a:xfrm>
            <a:off x="14048342" y="6225127"/>
            <a:ext cx="134547" cy="66995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0" id="190"/>
          <p:cNvSpPr/>
          <p:nvPr/>
        </p:nvSpPr>
        <p:spPr>
          <a:xfrm>
            <a:off x="14048342" y="6225127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1" id="191"/>
          <p:cNvSpPr/>
          <p:nvPr/>
        </p:nvSpPr>
        <p:spPr>
          <a:xfrm>
            <a:off x="13372725" y="6905194"/>
            <a:ext cx="39311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92" id="192"/>
          <p:cNvGrpSpPr/>
          <p:nvPr/>
        </p:nvGrpSpPr>
        <p:grpSpPr>
          <a:xfrm rot="0">
            <a:off x="12772237" y="6336779"/>
            <a:ext cx="282503" cy="282503"/>
            <a:chOff x="0" y="0"/>
            <a:chExt cx="376670" cy="376670"/>
          </a:xfrm>
        </p:grpSpPr>
        <p:sp>
          <p:nvSpPr>
            <p:cNvPr name="Freeform 193" id="193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4" id="194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95" id="195"/>
          <p:cNvGrpSpPr/>
          <p:nvPr/>
        </p:nvGrpSpPr>
        <p:grpSpPr>
          <a:xfrm rot="0">
            <a:off x="12772237" y="6753828"/>
            <a:ext cx="282503" cy="282503"/>
            <a:chOff x="0" y="0"/>
            <a:chExt cx="376670" cy="376670"/>
          </a:xfrm>
        </p:grpSpPr>
        <p:sp>
          <p:nvSpPr>
            <p:cNvPr name="Freeform 196" id="196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7" id="197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198" id="198"/>
          <p:cNvGrpSpPr/>
          <p:nvPr/>
        </p:nvGrpSpPr>
        <p:grpSpPr>
          <a:xfrm rot="0">
            <a:off x="12772237" y="7173174"/>
            <a:ext cx="282503" cy="282503"/>
            <a:chOff x="0" y="0"/>
            <a:chExt cx="376670" cy="376670"/>
          </a:xfrm>
        </p:grpSpPr>
        <p:sp>
          <p:nvSpPr>
            <p:cNvPr name="Freeform 199" id="199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0" id="200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201" id="201"/>
          <p:cNvGrpSpPr/>
          <p:nvPr/>
        </p:nvGrpSpPr>
        <p:grpSpPr>
          <a:xfrm rot="0">
            <a:off x="12355188" y="6083875"/>
            <a:ext cx="282503" cy="282503"/>
            <a:chOff x="0" y="0"/>
            <a:chExt cx="376670" cy="376670"/>
          </a:xfrm>
        </p:grpSpPr>
        <p:sp>
          <p:nvSpPr>
            <p:cNvPr name="Freeform 202" id="202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3" id="203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204" id="204"/>
          <p:cNvGrpSpPr/>
          <p:nvPr/>
        </p:nvGrpSpPr>
        <p:grpSpPr>
          <a:xfrm rot="0">
            <a:off x="12355188" y="6500924"/>
            <a:ext cx="282503" cy="282503"/>
            <a:chOff x="0" y="0"/>
            <a:chExt cx="376670" cy="376670"/>
          </a:xfrm>
        </p:grpSpPr>
        <p:sp>
          <p:nvSpPr>
            <p:cNvPr name="Freeform 205" id="205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6" id="206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207" id="207"/>
          <p:cNvGrpSpPr/>
          <p:nvPr/>
        </p:nvGrpSpPr>
        <p:grpSpPr>
          <a:xfrm rot="0">
            <a:off x="12355188" y="6920271"/>
            <a:ext cx="282503" cy="282503"/>
            <a:chOff x="0" y="0"/>
            <a:chExt cx="376670" cy="376670"/>
          </a:xfrm>
        </p:grpSpPr>
        <p:sp>
          <p:nvSpPr>
            <p:cNvPr name="Freeform 208" id="208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9" id="209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grpSp>
        <p:nvGrpSpPr>
          <p:cNvPr name="Group 210" id="210"/>
          <p:cNvGrpSpPr/>
          <p:nvPr/>
        </p:nvGrpSpPr>
        <p:grpSpPr>
          <a:xfrm rot="0">
            <a:off x="12355188" y="7339618"/>
            <a:ext cx="282503" cy="282503"/>
            <a:chOff x="0" y="0"/>
            <a:chExt cx="376670" cy="376670"/>
          </a:xfrm>
        </p:grpSpPr>
        <p:sp>
          <p:nvSpPr>
            <p:cNvPr name="Freeform 211" id="211"/>
            <p:cNvSpPr/>
            <p:nvPr/>
          </p:nvSpPr>
          <p:spPr>
            <a:xfrm flipH="false" flipV="false" rot="0">
              <a:off x="0" y="0"/>
              <a:ext cx="376670" cy="376670"/>
            </a:xfrm>
            <a:custGeom>
              <a:avLst/>
              <a:gdLst/>
              <a:ahLst/>
              <a:cxnLst/>
              <a:rect r="r" b="b" t="t" l="l"/>
              <a:pathLst>
                <a:path h="376670" w="376670">
                  <a:moveTo>
                    <a:pt x="0" y="0"/>
                  </a:moveTo>
                  <a:lnTo>
                    <a:pt x="376670" y="0"/>
                  </a:lnTo>
                  <a:lnTo>
                    <a:pt x="376670" y="376670"/>
                  </a:lnTo>
                  <a:lnTo>
                    <a:pt x="0" y="3766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2" id="212"/>
            <p:cNvSpPr txBox="true"/>
            <p:nvPr/>
          </p:nvSpPr>
          <p:spPr>
            <a:xfrm rot="0">
              <a:off x="89973" y="80419"/>
              <a:ext cx="196723" cy="19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2"/>
                </a:lnSpc>
              </a:pPr>
            </a:p>
          </p:txBody>
        </p:sp>
      </p:grpSp>
      <p:sp>
        <p:nvSpPr>
          <p:cNvPr name="AutoShape 213" id="213"/>
          <p:cNvSpPr/>
          <p:nvPr/>
        </p:nvSpPr>
        <p:spPr>
          <a:xfrm flipV="true">
            <a:off x="12637691" y="7314426"/>
            <a:ext cx="134547" cy="16644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4" id="214"/>
          <p:cNvSpPr/>
          <p:nvPr/>
        </p:nvSpPr>
        <p:spPr>
          <a:xfrm>
            <a:off x="12637691" y="7061523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5" id="215"/>
          <p:cNvSpPr/>
          <p:nvPr/>
        </p:nvSpPr>
        <p:spPr>
          <a:xfrm flipV="true">
            <a:off x="12637691" y="6895079"/>
            <a:ext cx="134547" cy="58579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6" id="216"/>
          <p:cNvSpPr/>
          <p:nvPr/>
        </p:nvSpPr>
        <p:spPr>
          <a:xfrm flipV="true">
            <a:off x="12637691" y="6478030"/>
            <a:ext cx="134547" cy="100284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7" id="217"/>
          <p:cNvSpPr/>
          <p:nvPr/>
        </p:nvSpPr>
        <p:spPr>
          <a:xfrm flipV="true">
            <a:off x="12637691" y="6895079"/>
            <a:ext cx="134547" cy="16644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8" id="218"/>
          <p:cNvSpPr/>
          <p:nvPr/>
        </p:nvSpPr>
        <p:spPr>
          <a:xfrm flipV="true">
            <a:off x="12637691" y="6478030"/>
            <a:ext cx="134547" cy="58349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9" id="219"/>
          <p:cNvSpPr/>
          <p:nvPr/>
        </p:nvSpPr>
        <p:spPr>
          <a:xfrm flipV="true">
            <a:off x="12637691" y="6478030"/>
            <a:ext cx="134547" cy="16414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0" id="220"/>
          <p:cNvSpPr/>
          <p:nvPr/>
        </p:nvSpPr>
        <p:spPr>
          <a:xfrm>
            <a:off x="12637691" y="6642176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1" id="221"/>
          <p:cNvSpPr/>
          <p:nvPr/>
        </p:nvSpPr>
        <p:spPr>
          <a:xfrm>
            <a:off x="12637691" y="6642176"/>
            <a:ext cx="134547" cy="67225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2" id="222"/>
          <p:cNvSpPr/>
          <p:nvPr/>
        </p:nvSpPr>
        <p:spPr>
          <a:xfrm>
            <a:off x="12637691" y="6225127"/>
            <a:ext cx="134547" cy="1089299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3" id="223"/>
          <p:cNvSpPr/>
          <p:nvPr/>
        </p:nvSpPr>
        <p:spPr>
          <a:xfrm>
            <a:off x="12637691" y="6225127"/>
            <a:ext cx="134547" cy="66995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4" id="224"/>
          <p:cNvSpPr/>
          <p:nvPr/>
        </p:nvSpPr>
        <p:spPr>
          <a:xfrm>
            <a:off x="12637691" y="6225127"/>
            <a:ext cx="134547" cy="2529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5" id="225"/>
          <p:cNvSpPr/>
          <p:nvPr/>
        </p:nvSpPr>
        <p:spPr>
          <a:xfrm>
            <a:off x="11962074" y="6905194"/>
            <a:ext cx="393115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26" id="226"/>
          <p:cNvGrpSpPr/>
          <p:nvPr/>
        </p:nvGrpSpPr>
        <p:grpSpPr>
          <a:xfrm rot="0">
            <a:off x="8180291" y="8274125"/>
            <a:ext cx="3086100" cy="884707"/>
            <a:chOff x="0" y="0"/>
            <a:chExt cx="812800" cy="233009"/>
          </a:xfrm>
        </p:grpSpPr>
        <p:sp>
          <p:nvSpPr>
            <p:cNvPr name="Freeform 227" id="227"/>
            <p:cNvSpPr/>
            <p:nvPr/>
          </p:nvSpPr>
          <p:spPr>
            <a:xfrm flipH="false" flipV="false" rot="0">
              <a:off x="203200" y="-103959"/>
              <a:ext cx="406400" cy="440927"/>
            </a:xfrm>
            <a:custGeom>
              <a:avLst/>
              <a:gdLst/>
              <a:ahLst/>
              <a:cxnLst/>
              <a:rect r="r" b="b" t="t" l="l"/>
              <a:pathLst>
                <a:path h="440927" w="406400">
                  <a:moveTo>
                    <a:pt x="406400" y="103959"/>
                  </a:moveTo>
                  <a:cubicBezTo>
                    <a:pt x="355546" y="31289"/>
                    <a:pt x="263434" y="0"/>
                    <a:pt x="178839" y="26660"/>
                  </a:cubicBezTo>
                  <a:cubicBezTo>
                    <a:pt x="94245" y="53320"/>
                    <a:pt x="36716" y="131768"/>
                    <a:pt x="36716" y="220464"/>
                  </a:cubicBezTo>
                  <a:cubicBezTo>
                    <a:pt x="36716" y="309160"/>
                    <a:pt x="94245" y="387608"/>
                    <a:pt x="178839" y="414267"/>
                  </a:cubicBezTo>
                  <a:cubicBezTo>
                    <a:pt x="263434" y="440927"/>
                    <a:pt x="355546" y="409638"/>
                    <a:pt x="406400" y="336968"/>
                  </a:cubicBezTo>
                  <a:lnTo>
                    <a:pt x="0" y="336968"/>
                  </a:lnTo>
                  <a:cubicBezTo>
                    <a:pt x="50854" y="409638"/>
                    <a:pt x="142966" y="440927"/>
                    <a:pt x="227561" y="414267"/>
                  </a:cubicBezTo>
                  <a:cubicBezTo>
                    <a:pt x="312155" y="387608"/>
                    <a:pt x="369684" y="309160"/>
                    <a:pt x="369684" y="220464"/>
                  </a:cubicBezTo>
                  <a:cubicBezTo>
                    <a:pt x="369684" y="131768"/>
                    <a:pt x="312155" y="53320"/>
                    <a:pt x="227561" y="26660"/>
                  </a:cubicBezTo>
                  <a:cubicBezTo>
                    <a:pt x="142966" y="0"/>
                    <a:pt x="50854" y="31289"/>
                    <a:pt x="0" y="103959"/>
                  </a:cubicBezTo>
                  <a:close/>
                </a:path>
              </a:pathLst>
            </a:custGeom>
            <a:solidFill>
              <a:srgbClr val="B8D9EF"/>
            </a:solidFill>
          </p:spPr>
        </p:sp>
        <p:sp>
          <p:nvSpPr>
            <p:cNvPr name="TextBox 228" id="228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15"/>
                </a:lnSpc>
              </a:pPr>
            </a:p>
          </p:txBody>
        </p:sp>
      </p:grpSp>
      <p:sp>
        <p:nvSpPr>
          <p:cNvPr name="Freeform 229" id="229"/>
          <p:cNvSpPr/>
          <p:nvPr/>
        </p:nvSpPr>
        <p:spPr>
          <a:xfrm flipH="false" flipV="false" rot="0">
            <a:off x="399613" y="2485277"/>
            <a:ext cx="7055423" cy="4400820"/>
          </a:xfrm>
          <a:custGeom>
            <a:avLst/>
            <a:gdLst/>
            <a:ahLst/>
            <a:cxnLst/>
            <a:rect r="r" b="b" t="t" l="l"/>
            <a:pathLst>
              <a:path h="4400820" w="7055423">
                <a:moveTo>
                  <a:pt x="0" y="0"/>
                </a:moveTo>
                <a:lnTo>
                  <a:pt x="7055423" y="0"/>
                </a:lnTo>
                <a:lnTo>
                  <a:pt x="7055423" y="4400820"/>
                </a:lnTo>
                <a:lnTo>
                  <a:pt x="0" y="4400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0" id="230"/>
          <p:cNvSpPr txBox="true"/>
          <p:nvPr/>
        </p:nvSpPr>
        <p:spPr>
          <a:xfrm rot="0">
            <a:off x="1129581" y="1673310"/>
            <a:ext cx="8801705" cy="93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03"/>
              </a:lnSpc>
            </a:pPr>
            <a:r>
              <a:rPr lang="en-US" sz="6399" spc="-166">
                <a:solidFill>
                  <a:srgbClr val="292727"/>
                </a:solidFill>
                <a:latin typeface="Cy Grotesk Grand Demi"/>
              </a:rPr>
              <a:t>Conclusiones</a:t>
            </a:r>
          </a:p>
        </p:txBody>
      </p:sp>
      <p:sp>
        <p:nvSpPr>
          <p:cNvPr name="TextBox 231" id="231"/>
          <p:cNvSpPr txBox="true"/>
          <p:nvPr/>
        </p:nvSpPr>
        <p:spPr>
          <a:xfrm rot="0">
            <a:off x="11612892" y="1386783"/>
            <a:ext cx="939888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de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convolución</a:t>
            </a:r>
          </a:p>
        </p:txBody>
      </p:sp>
      <p:sp>
        <p:nvSpPr>
          <p:cNvPr name="TextBox 232" id="232"/>
          <p:cNvSpPr txBox="true"/>
          <p:nvPr/>
        </p:nvSpPr>
        <p:spPr>
          <a:xfrm rot="0">
            <a:off x="10428787" y="1386783"/>
            <a:ext cx="623537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de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entrada</a:t>
            </a:r>
          </a:p>
        </p:txBody>
      </p:sp>
      <p:sp>
        <p:nvSpPr>
          <p:cNvPr name="TextBox 233" id="233"/>
          <p:cNvSpPr txBox="true"/>
          <p:nvPr/>
        </p:nvSpPr>
        <p:spPr>
          <a:xfrm rot="0">
            <a:off x="13139413" y="1386783"/>
            <a:ext cx="1074390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de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agrupamiento</a:t>
            </a:r>
          </a:p>
        </p:txBody>
      </p:sp>
      <p:sp>
        <p:nvSpPr>
          <p:cNvPr name="TextBox 234" id="234"/>
          <p:cNvSpPr txBox="true"/>
          <p:nvPr/>
        </p:nvSpPr>
        <p:spPr>
          <a:xfrm rot="0">
            <a:off x="14635742" y="1386783"/>
            <a:ext cx="1286275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totalmente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conectada</a:t>
            </a:r>
          </a:p>
        </p:txBody>
      </p:sp>
      <p:sp>
        <p:nvSpPr>
          <p:cNvPr name="TextBox 235" id="235"/>
          <p:cNvSpPr txBox="true"/>
          <p:nvPr/>
        </p:nvSpPr>
        <p:spPr>
          <a:xfrm rot="0">
            <a:off x="16085085" y="1386783"/>
            <a:ext cx="665792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de 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salida</a:t>
            </a:r>
          </a:p>
        </p:txBody>
      </p:sp>
      <p:sp>
        <p:nvSpPr>
          <p:cNvPr name="TextBox 236" id="236"/>
          <p:cNvSpPr txBox="true"/>
          <p:nvPr/>
        </p:nvSpPr>
        <p:spPr>
          <a:xfrm rot="0">
            <a:off x="11720283" y="4363169"/>
            <a:ext cx="1552021" cy="66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1"/>
              </a:lnSpc>
            </a:pPr>
            <a:r>
              <a:rPr lang="en-US" sz="1915">
                <a:solidFill>
                  <a:srgbClr val="000000"/>
                </a:solidFill>
                <a:latin typeface="Lato Bold"/>
              </a:rPr>
              <a:t>Extracción de </a:t>
            </a:r>
          </a:p>
          <a:p>
            <a:pPr algn="ctr">
              <a:lnSpc>
                <a:spcPts val="2681"/>
              </a:lnSpc>
            </a:pPr>
            <a:r>
              <a:rPr lang="en-US" sz="1915">
                <a:solidFill>
                  <a:srgbClr val="000000"/>
                </a:solidFill>
                <a:latin typeface="Lato Bold"/>
              </a:rPr>
              <a:t>características</a:t>
            </a:r>
          </a:p>
        </p:txBody>
      </p:sp>
      <p:sp>
        <p:nvSpPr>
          <p:cNvPr name="TextBox 237" id="237"/>
          <p:cNvSpPr txBox="true"/>
          <p:nvPr/>
        </p:nvSpPr>
        <p:spPr>
          <a:xfrm rot="0">
            <a:off x="15170246" y="4532595"/>
            <a:ext cx="1359279" cy="328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1"/>
              </a:lnSpc>
            </a:pPr>
            <a:r>
              <a:rPr lang="en-US" sz="1915">
                <a:solidFill>
                  <a:srgbClr val="000000"/>
                </a:solidFill>
                <a:latin typeface="Lato Bold"/>
              </a:rPr>
              <a:t>Clasificación</a:t>
            </a:r>
          </a:p>
        </p:txBody>
      </p:sp>
      <p:sp>
        <p:nvSpPr>
          <p:cNvPr name="TextBox 238" id="238"/>
          <p:cNvSpPr txBox="true"/>
          <p:nvPr/>
        </p:nvSpPr>
        <p:spPr>
          <a:xfrm rot="0">
            <a:off x="8839939" y="5362390"/>
            <a:ext cx="939888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de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convolución</a:t>
            </a:r>
          </a:p>
        </p:txBody>
      </p:sp>
      <p:sp>
        <p:nvSpPr>
          <p:cNvPr name="TextBox 239" id="239"/>
          <p:cNvSpPr txBox="true"/>
          <p:nvPr/>
        </p:nvSpPr>
        <p:spPr>
          <a:xfrm rot="0">
            <a:off x="7655834" y="5362390"/>
            <a:ext cx="623537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de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entrada</a:t>
            </a:r>
          </a:p>
        </p:txBody>
      </p:sp>
      <p:sp>
        <p:nvSpPr>
          <p:cNvPr name="TextBox 240" id="240"/>
          <p:cNvSpPr txBox="true"/>
          <p:nvPr/>
        </p:nvSpPr>
        <p:spPr>
          <a:xfrm rot="0">
            <a:off x="10366460" y="5362390"/>
            <a:ext cx="1074390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de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agrupamiento</a:t>
            </a:r>
          </a:p>
        </p:txBody>
      </p:sp>
      <p:sp>
        <p:nvSpPr>
          <p:cNvPr name="TextBox 241" id="241"/>
          <p:cNvSpPr txBox="true"/>
          <p:nvPr/>
        </p:nvSpPr>
        <p:spPr>
          <a:xfrm rot="0">
            <a:off x="14652175" y="5335118"/>
            <a:ext cx="1286275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totalmente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conectada</a:t>
            </a:r>
          </a:p>
        </p:txBody>
      </p:sp>
      <p:sp>
        <p:nvSpPr>
          <p:cNvPr name="TextBox 242" id="242"/>
          <p:cNvSpPr txBox="true"/>
          <p:nvPr/>
        </p:nvSpPr>
        <p:spPr>
          <a:xfrm rot="0">
            <a:off x="16101518" y="5335118"/>
            <a:ext cx="665792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de 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salida</a:t>
            </a:r>
          </a:p>
        </p:txBody>
      </p:sp>
      <p:sp>
        <p:nvSpPr>
          <p:cNvPr name="TextBox 243" id="243"/>
          <p:cNvSpPr txBox="true"/>
          <p:nvPr/>
        </p:nvSpPr>
        <p:spPr>
          <a:xfrm rot="0">
            <a:off x="8947330" y="8338776"/>
            <a:ext cx="1552021" cy="66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1"/>
              </a:lnSpc>
            </a:pPr>
            <a:r>
              <a:rPr lang="en-US" sz="1915">
                <a:solidFill>
                  <a:srgbClr val="000000"/>
                </a:solidFill>
                <a:latin typeface="Lato Bold"/>
              </a:rPr>
              <a:t>Extracción de </a:t>
            </a:r>
          </a:p>
          <a:p>
            <a:pPr algn="ctr">
              <a:lnSpc>
                <a:spcPts val="2681"/>
              </a:lnSpc>
            </a:pPr>
            <a:r>
              <a:rPr lang="en-US" sz="1915">
                <a:solidFill>
                  <a:srgbClr val="000000"/>
                </a:solidFill>
                <a:latin typeface="Lato Bold"/>
              </a:rPr>
              <a:t>características</a:t>
            </a:r>
          </a:p>
        </p:txBody>
      </p:sp>
      <p:sp>
        <p:nvSpPr>
          <p:cNvPr name="TextBox 244" id="244"/>
          <p:cNvSpPr txBox="true"/>
          <p:nvPr/>
        </p:nvSpPr>
        <p:spPr>
          <a:xfrm rot="0">
            <a:off x="13740298" y="8456207"/>
            <a:ext cx="1359279" cy="328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1"/>
              </a:lnSpc>
            </a:pPr>
            <a:r>
              <a:rPr lang="en-US" sz="1915">
                <a:solidFill>
                  <a:srgbClr val="000000"/>
                </a:solidFill>
                <a:latin typeface="Lato Bold"/>
              </a:rPr>
              <a:t>Clasificación</a:t>
            </a:r>
          </a:p>
        </p:txBody>
      </p:sp>
      <p:sp>
        <p:nvSpPr>
          <p:cNvPr name="TextBox 245" id="245"/>
          <p:cNvSpPr txBox="true"/>
          <p:nvPr/>
        </p:nvSpPr>
        <p:spPr>
          <a:xfrm rot="0">
            <a:off x="13309895" y="5319885"/>
            <a:ext cx="1286275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totalmente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conectada</a:t>
            </a:r>
          </a:p>
        </p:txBody>
      </p:sp>
      <p:sp>
        <p:nvSpPr>
          <p:cNvPr name="TextBox 246" id="246"/>
          <p:cNvSpPr txBox="true"/>
          <p:nvPr/>
        </p:nvSpPr>
        <p:spPr>
          <a:xfrm rot="0">
            <a:off x="11899244" y="5319885"/>
            <a:ext cx="1286275" cy="48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Capa totalmente</a:t>
            </a:r>
          </a:p>
          <a:p>
            <a:pPr algn="ctr">
              <a:lnSpc>
                <a:spcPts val="1915"/>
              </a:lnSpc>
            </a:pPr>
            <a:r>
              <a:rPr lang="en-US" sz="1368">
                <a:solidFill>
                  <a:srgbClr val="000000"/>
                </a:solidFill>
                <a:latin typeface="Lato Bold"/>
              </a:rPr>
              <a:t>conectada</a:t>
            </a:r>
          </a:p>
        </p:txBody>
      </p:sp>
      <p:sp>
        <p:nvSpPr>
          <p:cNvPr name="TextBox 247" id="247"/>
          <p:cNvSpPr txBox="true"/>
          <p:nvPr/>
        </p:nvSpPr>
        <p:spPr>
          <a:xfrm rot="0">
            <a:off x="6923688" y="2708421"/>
            <a:ext cx="319000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292727"/>
                </a:solidFill>
                <a:latin typeface="Cy Grotesk Key Bold"/>
              </a:rPr>
              <a:t>Modelo pre-entrenado con ImageNet</a:t>
            </a:r>
          </a:p>
        </p:txBody>
      </p:sp>
      <p:sp>
        <p:nvSpPr>
          <p:cNvPr name="TextBox 248" id="248"/>
          <p:cNvSpPr txBox="true"/>
          <p:nvPr/>
        </p:nvSpPr>
        <p:spPr>
          <a:xfrm rot="0">
            <a:off x="5159870" y="6751035"/>
            <a:ext cx="2228490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292727"/>
                </a:solidFill>
                <a:latin typeface="Cy Grotesk Key Bold"/>
              </a:rPr>
              <a:t>Aprendizaje por transferencia</a:t>
            </a:r>
          </a:p>
        </p:txBody>
      </p:sp>
      <p:sp>
        <p:nvSpPr>
          <p:cNvPr name="TextBox 249" id="249"/>
          <p:cNvSpPr txBox="true"/>
          <p:nvPr/>
        </p:nvSpPr>
        <p:spPr>
          <a:xfrm rot="0">
            <a:off x="1232682" y="3985533"/>
            <a:ext cx="5870702" cy="181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-67">
                <a:solidFill>
                  <a:srgbClr val="292727"/>
                </a:solidFill>
                <a:latin typeface="Cy Grotesk Key"/>
              </a:rPr>
              <a:t>Con todos los modelos que hemos entrenado, siempre han conseguido mejores resultados con el modelo pre-entrenado con ImageNet.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DAFk56g63nw</dc:identifier>
  <dcterms:modified xsi:type="dcterms:W3CDTF">2011-08-01T06:04:30Z</dcterms:modified>
  <cp:revision>1</cp:revision>
  <dc:title>Presentación Minimalista Trabajo Final de Grado con Gráficos Profesional Crema</dc:title>
</cp:coreProperties>
</file>